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9"/>
  </p:notesMasterIdLst>
  <p:handoutMasterIdLst>
    <p:handoutMasterId r:id="rId30"/>
  </p:handoutMasterIdLst>
  <p:sldIdLst>
    <p:sldId id="256" r:id="rId2"/>
    <p:sldId id="317" r:id="rId3"/>
    <p:sldId id="284" r:id="rId4"/>
    <p:sldId id="358" r:id="rId5"/>
    <p:sldId id="320" r:id="rId6"/>
    <p:sldId id="374" r:id="rId7"/>
    <p:sldId id="372" r:id="rId8"/>
    <p:sldId id="373" r:id="rId9"/>
    <p:sldId id="377" r:id="rId10"/>
    <p:sldId id="387" r:id="rId11"/>
    <p:sldId id="376" r:id="rId12"/>
    <p:sldId id="375" r:id="rId13"/>
    <p:sldId id="319" r:id="rId14"/>
    <p:sldId id="359" r:id="rId15"/>
    <p:sldId id="286" r:id="rId16"/>
    <p:sldId id="363" r:id="rId17"/>
    <p:sldId id="381" r:id="rId18"/>
    <p:sldId id="382" r:id="rId19"/>
    <p:sldId id="378" r:id="rId20"/>
    <p:sldId id="287" r:id="rId21"/>
    <p:sldId id="312" r:id="rId22"/>
    <p:sldId id="379" r:id="rId23"/>
    <p:sldId id="383" r:id="rId24"/>
    <p:sldId id="330" r:id="rId25"/>
    <p:sldId id="316" r:id="rId26"/>
    <p:sldId id="385" r:id="rId27"/>
    <p:sldId id="38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 initials="o" lastIdx="1" clrIdx="0">
    <p:extLst>
      <p:ext uri="{19B8F6BF-5375-455C-9EA6-DF929625EA0E}">
        <p15:presenceInfo xmlns:p15="http://schemas.microsoft.com/office/powerpoint/2012/main" userId="offi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C3C8E"/>
    <a:srgbClr val="E95155"/>
    <a:srgbClr val="1D9BA0"/>
    <a:srgbClr val="02409A"/>
    <a:srgbClr val="F6AB00"/>
    <a:srgbClr val="6B2D0B"/>
    <a:srgbClr val="587558"/>
    <a:srgbClr val="FFCC00"/>
    <a:srgbClr val="25331E"/>
    <a:srgbClr val="4454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9336" autoAdjust="0"/>
  </p:normalViewPr>
  <p:slideViewPr>
    <p:cSldViewPr snapToGrid="0">
      <p:cViewPr varScale="1">
        <p:scale>
          <a:sx n="106" d="100"/>
          <a:sy n="106" d="100"/>
        </p:scale>
        <p:origin x="2472" y="48"/>
      </p:cViewPr>
      <p:guideLst>
        <p:guide orient="horz" pos="2228"/>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2022/9/23</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2022/9/23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3975351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dirty="0">
              <a:effectLst/>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171071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1</a:t>
            </a:r>
            <a:r>
              <a:rPr lang="zh-CN" altLang="en-US" b="0" dirty="0"/>
              <a:t>）虽然图数据集之间存在共同属性，但也有某些异构性。为此，作者设计了结构和特征异构性的衡量方法。</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2</a:t>
            </a:r>
            <a:r>
              <a:rPr lang="zh-CN" altLang="en-US" b="0" dirty="0"/>
              <a:t>）</a:t>
            </a:r>
            <a:r>
              <a:rPr lang="zh-CN" altLang="en-US" b="0" dirty="0">
                <a:effectLst/>
              </a:rPr>
              <a:t>单一数据集、单一领域及不同领域内的图数据在结构和特征上均表现出不同程度的异构性。</a:t>
            </a:r>
            <a:endParaRPr lang="en-US" altLang="zh-CN"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effectLst/>
              </a:rPr>
              <a:t>3</a:t>
            </a:r>
            <a:r>
              <a:rPr lang="zh-CN" altLang="en-US" b="0" dirty="0">
                <a:effectLst/>
              </a:rPr>
              <a:t>）提示：异构性带来的后果</a:t>
            </a:r>
            <a:endParaRPr lang="zh-CN" altLang="en-US"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488626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a:lnSpc>
                <a:spcPct val="125000"/>
              </a:lnSpc>
              <a:buFont typeface="Arial" panose="020B0604020202020204" pitchFamily="34" charset="0"/>
              <a:buNone/>
            </a:pPr>
            <a:r>
              <a:rPr lang="en-US" altLang="zh-CN" sz="1200" b="0" dirty="0">
                <a:solidFill>
                  <a:srgbClr val="02409A"/>
                </a:solidFill>
              </a:rPr>
              <a:t>1</a:t>
            </a:r>
            <a:r>
              <a:rPr lang="zh-CN" altLang="en-US" sz="1200" b="0" dirty="0">
                <a:solidFill>
                  <a:srgbClr val="02409A"/>
                </a:solidFill>
              </a:rPr>
              <a:t>）提示：陈述</a:t>
            </a:r>
            <a:r>
              <a:rPr lang="en-US" altLang="zh-CN" sz="1200" b="0" dirty="0">
                <a:solidFill>
                  <a:srgbClr val="02409A"/>
                </a:solidFill>
              </a:rPr>
              <a:t>Non-</a:t>
            </a:r>
            <a:r>
              <a:rPr lang="en-US" altLang="zh-CN" sz="1200" b="0" dirty="0" err="1">
                <a:solidFill>
                  <a:srgbClr val="02409A"/>
                </a:solidFill>
              </a:rPr>
              <a:t>iid</a:t>
            </a:r>
            <a:r>
              <a:rPr lang="zh-CN" altLang="en-US" sz="1200" b="0" dirty="0">
                <a:solidFill>
                  <a:srgbClr val="02409A"/>
                </a:solidFill>
              </a:rPr>
              <a:t>的工作</a:t>
            </a:r>
            <a:endParaRPr lang="en-US" altLang="zh-CN" sz="1200" b="0" dirty="0">
              <a:solidFill>
                <a:srgbClr val="02409A"/>
              </a:solidFill>
            </a:endParaRPr>
          </a:p>
          <a:p>
            <a:pPr marL="0" indent="0" algn="l">
              <a:lnSpc>
                <a:spcPct val="125000"/>
              </a:lnSpc>
              <a:buFont typeface="Arial" panose="020B0604020202020204" pitchFamily="34" charset="0"/>
              <a:buNone/>
            </a:pPr>
            <a:r>
              <a:rPr lang="en-US" altLang="zh-CN" sz="1200" b="0" dirty="0">
                <a:solidFill>
                  <a:srgbClr val="02409A"/>
                </a:solidFill>
              </a:rPr>
              <a:t>2</a:t>
            </a:r>
            <a:r>
              <a:rPr lang="zh-CN" altLang="en-US" sz="1200" b="0" dirty="0">
                <a:solidFill>
                  <a:srgbClr val="02409A"/>
                </a:solidFill>
              </a:rPr>
              <a:t>）提示：陈述相关工作的问题</a:t>
            </a:r>
            <a:endParaRPr lang="en-US" altLang="zh-CN" sz="1200" b="0" dirty="0">
              <a:solidFill>
                <a:srgbClr val="02409A"/>
              </a:solidFill>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4113116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1</a:t>
            </a:r>
            <a:r>
              <a:rPr lang="zh-CN" altLang="en-US" b="0" i="0" dirty="0">
                <a:effectLst/>
                <a:latin typeface="-apple-system"/>
              </a:rPr>
              <a:t>）提示：本文所要解决的问题</a:t>
            </a:r>
            <a:endParaRPr lang="en-US" altLang="zh-CN" b="0" i="0" dirty="0">
              <a:effectLst/>
              <a:latin typeface="-apple-system"/>
            </a:endParaRPr>
          </a:p>
          <a:p>
            <a:r>
              <a:rPr lang="en-US" altLang="zh-CN" b="0" i="0" dirty="0">
                <a:effectLst/>
                <a:latin typeface="-apple-system"/>
              </a:rPr>
              <a:t>2</a:t>
            </a:r>
            <a:r>
              <a:rPr lang="zh-CN" altLang="en-US" b="0" i="0" dirty="0">
                <a:effectLst/>
                <a:latin typeface="-apple-system"/>
              </a:rPr>
              <a:t>）提示：先讲一下本文的动机，该框架可以将本地客户端划分为数据异构性较低的多个组</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3115880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2676460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Georgia" panose="02040502050405020303" pitchFamily="18" charset="0"/>
              </a:rPr>
              <a:t>1</a:t>
            </a:r>
            <a:r>
              <a:rPr lang="zh-CN" altLang="en-US" b="0" i="0" dirty="0">
                <a:solidFill>
                  <a:srgbClr val="333333"/>
                </a:solidFill>
                <a:effectLst/>
                <a:latin typeface="Georgia" panose="02040502050405020303" pitchFamily="18" charset="0"/>
              </a:rPr>
              <a:t>）提示： 讲一下联邦学习的假设</a:t>
            </a:r>
            <a:endParaRPr lang="en-US" altLang="zh-CN"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Georgia" panose="02040502050405020303" pitchFamily="18" charset="0"/>
              </a:rPr>
              <a:t>2</a:t>
            </a:r>
            <a:r>
              <a:rPr lang="zh-CN" altLang="en-US" b="0" i="0" dirty="0">
                <a:solidFill>
                  <a:srgbClr val="333333"/>
                </a:solidFill>
                <a:effectLst/>
                <a:latin typeface="Georgia" panose="02040502050405020303" pitchFamily="18" charset="0"/>
              </a:rPr>
              <a:t>）提示：在此假设上，联邦学习损失如何表示</a:t>
            </a:r>
            <a:endParaRPr lang="en-US" altLang="zh-CN" b="0" i="0" dirty="0">
              <a:solidFill>
                <a:srgbClr val="333333"/>
              </a:solidFill>
              <a:effectLst/>
              <a:latin typeface="Georgia" panose="02040502050405020303"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1800753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nSpc>
                    <a:spcPct val="125000"/>
                  </a:lnSpc>
                </a:pPr>
                <a:endParaRPr lang="en-US" altLang="zh-CN" sz="1200" dirty="0">
                  <a:latin typeface="Calibri" panose="020F0502020204030204" pitchFamily="34" charset="0"/>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r>
                  <a:rPr lang="zh-CN" altLang="en-US" sz="1200" dirty="0">
                    <a:latin typeface="Calibri" panose="020F0502020204030204" pitchFamily="34" charset="0"/>
                    <a:ea typeface="微软雅黑" panose="020B0503020204020204" pitchFamily="34" charset="-122"/>
                  </a:rPr>
                  <a:t>当联邦学习收敛到了一个静止点 </a:t>
                </a:r>
                <a:r>
                  <a:rPr lang="zh-CN" altLang="en-US" sz="1200" i="0">
                    <a:latin typeface="Cambria Math" panose="02040503050406030204" pitchFamily="18" charset="0"/>
                    <a:ea typeface="微软雅黑" panose="020B0503020204020204" pitchFamily="34" charset="-122"/>
                  </a:rPr>
                  <a:t>𝜃</a:t>
                </a:r>
                <a:r>
                  <a:rPr lang="en-US" altLang="zh-CN" sz="1200" i="0">
                    <a:latin typeface="Cambria Math" panose="02040503050406030204" pitchFamily="18" charset="0"/>
                    <a:ea typeface="微软雅黑" panose="020B0503020204020204" pitchFamily="34" charset="-122"/>
                  </a:rPr>
                  <a:t>^</a:t>
                </a:r>
                <a:r>
                  <a:rPr lang="zh-CN" altLang="en-US" sz="1200" i="0">
                    <a:latin typeface="Cambria Math" panose="02040503050406030204" pitchFamily="18" charset="0"/>
                    <a:ea typeface="微软雅黑" panose="020B0503020204020204" pitchFamily="34" charset="-122"/>
                  </a:rPr>
                  <a:t>∗</a:t>
                </a:r>
                <a:r>
                  <a:rPr lang="zh-CN" altLang="en-US" sz="1200" dirty="0">
                    <a:latin typeface="Calibri" panose="020F0502020204030204" pitchFamily="34" charset="0"/>
                    <a:ea typeface="微软雅黑" panose="020B0503020204020204" pitchFamily="34" charset="-122"/>
                  </a:rPr>
                  <a:t>，此时可以认为学习到了一个最优模型。下图显示的是有两个客户的联邦学习的优化路径，左边是分布不一致的情况，右边是分布一致的情况。可以看到在不一直的情况下，联邦收敛到</a:t>
                </a:r>
                <a:r>
                  <a:rPr lang="en-US" altLang="zh-CN" sz="1200" dirty="0">
                    <a:latin typeface="Calibri" panose="020F0502020204030204" pitchFamily="34" charset="0"/>
                    <a:ea typeface="微软雅黑" panose="020B0503020204020204" pitchFamily="34" charset="-122"/>
                  </a:rPr>
                  <a:t>FL</a:t>
                </a:r>
                <a:r>
                  <a:rPr lang="zh-CN" altLang="en-US" sz="1200" dirty="0">
                    <a:latin typeface="Calibri" panose="020F0502020204030204" pitchFamily="34" charset="0"/>
                    <a:ea typeface="微软雅黑" panose="020B0503020204020204" pitchFamily="34" charset="-122"/>
                  </a:rPr>
                  <a:t>目标的一个静止点，其中两个客户的梯度为正准则，并指向相反的方向。在一致的情况下，存在一个区域（图中标记为灰色），两个风险函数都达到最小。如果</a:t>
                </a:r>
                <a:r>
                  <a:rPr lang="en-US" altLang="zh-CN" sz="1200" dirty="0">
                    <a:latin typeface="Calibri" panose="020F0502020204030204" pitchFamily="34" charset="0"/>
                    <a:ea typeface="微软雅黑" panose="020B0503020204020204" pitchFamily="34" charset="-122"/>
                  </a:rPr>
                  <a:t>Federated Learning</a:t>
                </a:r>
                <a:r>
                  <a:rPr lang="zh-CN" altLang="en-US" sz="1200" dirty="0">
                    <a:latin typeface="Calibri" panose="020F0502020204030204" pitchFamily="34" charset="0"/>
                    <a:ea typeface="微软雅黑" panose="020B0503020204020204" pitchFamily="34" charset="-122"/>
                  </a:rPr>
                  <a:t>收敛到这个区域，两个客户的梯度更新就会变成零。我们可以发现，</a:t>
                </a:r>
                <a:r>
                  <a:rPr lang="zh-CN" altLang="en-US" sz="1200" dirty="0"/>
                  <a:t>在联邦学习收敛到静止点时，我们可以通过客户端的梯度更新之间的余弦相似性，根据他们的隐藏数据分布来区分客户端。</a:t>
                </a:r>
                <a:r>
                  <a:rPr lang="zh-CN" altLang="en-US" sz="1200" dirty="0">
                    <a:latin typeface="Calibri" panose="020F0502020204030204" pitchFamily="34" charset="0"/>
                    <a:ea typeface="微软雅黑" panose="020B0503020204020204" pitchFamily="34" charset="-122"/>
                  </a:rPr>
                  <a:t>因此，为了进一步提升模型，一般在</a:t>
                </a:r>
                <a:r>
                  <a:rPr lang="en-US" altLang="zh-CN" sz="1200" dirty="0">
                    <a:latin typeface="Calibri" panose="020F0502020204030204" pitchFamily="34" charset="0"/>
                    <a:ea typeface="微软雅黑" panose="020B0503020204020204" pitchFamily="34" charset="-122"/>
                  </a:rPr>
                  <a:t>FL</a:t>
                </a:r>
                <a:r>
                  <a:rPr lang="zh-CN" altLang="en-US" sz="1200" dirty="0">
                    <a:latin typeface="Calibri" panose="020F0502020204030204" pitchFamily="34" charset="0"/>
                    <a:ea typeface="微软雅黑" panose="020B0503020204020204" pitchFamily="34" charset="-122"/>
                  </a:rPr>
                  <a:t>接近静止点时需要进行聚类</a:t>
                </a:r>
              </a:p>
              <a:p>
                <a:pPr>
                  <a:lnSpc>
                    <a:spcPct val="125000"/>
                  </a:lnSpc>
                </a:pPr>
                <a:endParaRPr lang="en-US" altLang="zh-CN" sz="1200" dirty="0">
                  <a:latin typeface="Calibri" panose="020F0502020204030204" pitchFamily="34" charset="0"/>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984345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Calibri" panose="020F0502020204030204" pitchFamily="34" charset="0"/>
                    <a:ea typeface="微软雅黑" panose="020B0503020204020204" pitchFamily="34" charset="-122"/>
                  </a:rPr>
                  <a:t>但由于实际情况中即使数据分布相同的两个</a:t>
                </a:r>
                <a:r>
                  <a:rPr lang="en-US" altLang="zh-CN" sz="1200" dirty="0">
                    <a:latin typeface="Calibri" panose="020F0502020204030204" pitchFamily="34" charset="0"/>
                    <a:ea typeface="微软雅黑" panose="020B0503020204020204" pitchFamily="34" charset="-122"/>
                  </a:rPr>
                  <a:t>client</a:t>
                </a:r>
                <a:r>
                  <a:rPr lang="zh-CN" altLang="en-US" sz="1200" dirty="0">
                    <a:latin typeface="Calibri" panose="020F0502020204030204" pitchFamily="34" charset="0"/>
                    <a:ea typeface="微软雅黑" panose="020B0503020204020204" pitchFamily="34" charset="-122"/>
                  </a:rPr>
                  <a:t>，在 </a:t>
                </a:r>
                <a:r>
                  <a:rPr lang="zh-CN" altLang="en-US" sz="1200" i="0">
                    <a:latin typeface="Cambria Math" panose="02040503050406030204" pitchFamily="18" charset="0"/>
                    <a:ea typeface="微软雅黑" panose="020B0503020204020204" pitchFamily="34" charset="-122"/>
                  </a:rPr>
                  <a:t>𝜃</a:t>
                </a:r>
                <a:r>
                  <a:rPr lang="en-US" altLang="zh-CN" sz="1200" i="0">
                    <a:latin typeface="Cambria Math" panose="02040503050406030204" pitchFamily="18" charset="0"/>
                    <a:ea typeface="微软雅黑" panose="020B0503020204020204" pitchFamily="34" charset="-122"/>
                  </a:rPr>
                  <a:t>^</a:t>
                </a:r>
                <a:r>
                  <a:rPr lang="zh-CN" altLang="en-US" sz="1200" i="0">
                    <a:latin typeface="Cambria Math" panose="02040503050406030204" pitchFamily="18" charset="0"/>
                    <a:ea typeface="微软雅黑" panose="020B0503020204020204" pitchFamily="34" charset="-122"/>
                  </a:rPr>
                  <a:t>∗</a:t>
                </a:r>
                <a:r>
                  <a:rPr lang="zh-CN" altLang="en-US" sz="1200" dirty="0">
                    <a:latin typeface="Calibri" panose="020F0502020204030204" pitchFamily="34" charset="0"/>
                    <a:ea typeface="微软雅黑" panose="020B0503020204020204" pitchFamily="34" charset="-122"/>
                  </a:rPr>
                  <a:t> 处的梯度也很难同时为</a:t>
                </a:r>
                <a:r>
                  <a:rPr lang="en-US" altLang="zh-CN" sz="1200" dirty="0">
                    <a:latin typeface="Calibri" panose="020F0502020204030204" pitchFamily="34" charset="0"/>
                    <a:ea typeface="微软雅黑" panose="020B0503020204020204" pitchFamily="34" charset="-122"/>
                  </a:rPr>
                  <a:t>0</a:t>
                </a:r>
                <a:r>
                  <a:rPr lang="zh-CN" altLang="en-US" sz="1200" dirty="0">
                    <a:latin typeface="Calibri" panose="020F0502020204030204" pitchFamily="34" charset="0"/>
                    <a:ea typeface="微软雅黑" panose="020B0503020204020204" pitchFamily="34" charset="-122"/>
                  </a:rPr>
                  <a:t>，因此无法找到理想中的静止点，为此我们可以引入一个超参数作为标准，根据是否接近静止点而不是到达静止点来决定是否停止一般联邦学习算法。</a:t>
                </a:r>
                <a:r>
                  <a:rPr lang="zh-CN" altLang="en-US" dirty="0"/>
                  <a:t>同时，如果有一些客户仍然存在较大的梯度波动，这意味着群体中的客户端是高度异质的，因此需要聚类来消除他们之间的负面影响。为此再引入一个超参数，来决定何时停止聚类。我们来看一下作者的聚类方法：</a:t>
                </a:r>
                <a:endParaRPr lang="en-US" altLang="zh-CN" dirty="0"/>
              </a:p>
              <a:p>
                <a:pPr marL="285750" indent="-285750">
                  <a:lnSpc>
                    <a:spcPct val="150000"/>
                  </a:lnSpc>
                  <a:buFont typeface="Arial" panose="020B0604020202020204" pitchFamily="34" charset="0"/>
                  <a:buChar char="•"/>
                </a:pPr>
                <a:r>
                  <a:rPr lang="zh-CN" altLang="en-US" sz="1200" dirty="0">
                    <a:latin typeface="Calibri" panose="020F0502020204030204" pitchFamily="34" charset="0"/>
                    <a:ea typeface="微软雅黑" panose="020B0503020204020204" pitchFamily="34" charset="-122"/>
                  </a:rPr>
                  <a:t>首先根据梯度</a:t>
                </a:r>
                <a:r>
                  <a:rPr lang="zh-CN" altLang="en-US" sz="1200" b="1" dirty="0">
                    <a:solidFill>
                      <a:srgbClr val="FF0000"/>
                    </a:solidFill>
                    <a:latin typeface="Calibri" panose="020F0502020204030204" pitchFamily="34" charset="0"/>
                    <a:ea typeface="微软雅黑" panose="020B0503020204020204" pitchFamily="34" charset="-122"/>
                  </a:rPr>
                  <a:t>余弦相似性</a:t>
                </a:r>
                <a:r>
                  <a:rPr lang="zh-CN" altLang="en-US" sz="1200" dirty="0">
                    <a:latin typeface="Calibri" panose="020F0502020204030204" pitchFamily="34" charset="0"/>
                    <a:ea typeface="微软雅黑" panose="020B0503020204020204" pitchFamily="34" charset="-122"/>
                  </a:rPr>
                  <a:t>计算相似度矩阵</a:t>
                </a:r>
                <a:endParaRPr lang="en-US" altLang="zh-CN" sz="1200" dirty="0">
                  <a:latin typeface="Calibri" panose="020F0502020204030204"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sz="1200" dirty="0">
                    <a:latin typeface="Calibri" panose="020F0502020204030204" pitchFamily="34" charset="0"/>
                    <a:ea typeface="微软雅黑" panose="020B0503020204020204" pitchFamily="34" charset="-122"/>
                  </a:rPr>
                  <a:t>然后根据相似度矩阵构造全连接图，图中</a:t>
                </a:r>
                <a:r>
                  <a:rPr lang="zh-CN" altLang="en-US" sz="1200" b="1" dirty="0">
                    <a:latin typeface="Calibri" panose="020F0502020204030204" pitchFamily="34" charset="0"/>
                    <a:ea typeface="微软雅黑" panose="020B0503020204020204" pitchFamily="34" charset="-122"/>
                  </a:rPr>
                  <a:t>节点为客户端</a:t>
                </a:r>
                <a:r>
                  <a:rPr lang="zh-CN" altLang="en-US" sz="1200" dirty="0">
                    <a:latin typeface="Calibri" panose="020F0502020204030204" pitchFamily="34" charset="0"/>
                    <a:ea typeface="微软雅黑" panose="020B0503020204020204" pitchFamily="34" charset="-122"/>
                  </a:rPr>
                  <a:t>，边权重为客户端余弦相似度</a:t>
                </a:r>
                <a:endParaRPr lang="en-US" altLang="zh-CN" sz="1200" dirty="0">
                  <a:latin typeface="Calibri" panose="020F0502020204030204"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sz="1200" dirty="0">
                    <a:latin typeface="Calibri" panose="020F0502020204030204" pitchFamily="34" charset="0"/>
                    <a:ea typeface="微软雅黑" panose="020B0503020204020204" pitchFamily="34" charset="-122"/>
                  </a:rPr>
                  <a:t>最后通过</a:t>
                </a:r>
                <a:r>
                  <a:rPr lang="zh-CN" altLang="en-US" sz="1200" b="1" dirty="0">
                    <a:solidFill>
                      <a:srgbClr val="FF0000"/>
                    </a:solidFill>
                    <a:latin typeface="Calibri" panose="020F0502020204030204" pitchFamily="34" charset="0"/>
                    <a:ea typeface="微软雅黑" panose="020B0503020204020204" pitchFamily="34" charset="-122"/>
                  </a:rPr>
                  <a:t>最小割算法</a:t>
                </a:r>
                <a:r>
                  <a:rPr lang="zh-CN" altLang="en-US" sz="1200" dirty="0">
                    <a:latin typeface="Calibri" panose="020F0502020204030204" pitchFamily="34" charset="0"/>
                    <a:ea typeface="微软雅黑" panose="020B0503020204020204" pitchFamily="34" charset="-122"/>
                  </a:rPr>
                  <a:t>将图变为</a:t>
                </a:r>
                <a:r>
                  <a:rPr lang="zh-CN" altLang="en-US" sz="1200" b="1" dirty="0">
                    <a:latin typeface="Calibri" panose="020F0502020204030204" pitchFamily="34" charset="0"/>
                    <a:ea typeface="微软雅黑" panose="020B0503020204020204" pitchFamily="34" charset="-122"/>
                  </a:rPr>
                  <a:t>两个连通分量</a:t>
                </a:r>
                <a:r>
                  <a:rPr lang="zh-CN" altLang="en-US" sz="1200" dirty="0">
                    <a:latin typeface="Calibri" panose="020F0502020204030204" pitchFamily="34" charset="0"/>
                    <a:ea typeface="微软雅黑" panose="020B0503020204020204" pitchFamily="34" charset="-122"/>
                  </a:rPr>
                  <a:t>，即两组客户端</a:t>
                </a:r>
                <a:endParaRPr lang="en-US" altLang="zh-CN" sz="1200" dirty="0">
                  <a:latin typeface="Calibri" panose="020F0502020204030204"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1854307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但是在实验中我们发现两个现象</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1</a:t>
            </a:r>
            <a:r>
              <a:rPr lang="zh-CN" altLang="en-US" b="0" dirty="0"/>
              <a:t>）提示：说一下现象，再说一下后果</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例如，在右图中，</a:t>
            </a:r>
            <a:r>
              <a:rPr lang="en-US" altLang="zh-CN" b="0" dirty="0"/>
              <a:t>GCFL</a:t>
            </a:r>
            <a:r>
              <a:rPr lang="zh-CN" altLang="en-US" b="0" dirty="0"/>
              <a:t>在第</a:t>
            </a:r>
            <a:r>
              <a:rPr lang="en-US" altLang="zh-CN" b="0" dirty="0"/>
              <a:t>119</a:t>
            </a:r>
            <a:r>
              <a:rPr lang="zh-CN" altLang="en-US" b="0" dirty="0"/>
              <a:t>轮根据该轮的梯度进行聚类，这并不能有效地找到异构性较低的客户端。</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为此我们提出了</a:t>
            </a:r>
            <a:r>
              <a:rPr lang="en-US" altLang="zh-CN" b="0" dirty="0"/>
              <a:t>GCFL</a:t>
            </a:r>
            <a:r>
              <a:rPr lang="zh-CN" altLang="en-US" b="0" dirty="0"/>
              <a:t>的改进版本，</a:t>
            </a:r>
            <a:r>
              <a:rPr lang="en-US" altLang="zh-CN" b="0" dirty="0"/>
              <a:t>GCFL+</a:t>
            </a:r>
            <a:r>
              <a:rPr lang="zh-CN" altLang="en-US" b="0" dirty="0"/>
              <a:t>，它通过考虑梯度序列来进行聚类，</a:t>
            </a:r>
            <a:r>
              <a:rPr lang="zh-CN" altLang="en-US" b="0" dirty="0">
                <a:effectLst/>
              </a:rPr>
              <a:t>聚类机制与</a:t>
            </a:r>
            <a:r>
              <a:rPr lang="en-US" altLang="zh-CN" b="0" dirty="0">
                <a:effectLst/>
              </a:rPr>
              <a:t>GCFL</a:t>
            </a:r>
            <a:r>
              <a:rPr lang="zh-CN" altLang="en-US" b="0" dirty="0">
                <a:effectLst/>
              </a:rPr>
              <a:t>相同，与</a:t>
            </a:r>
            <a:r>
              <a:rPr lang="en-US" altLang="zh-CN" b="0" dirty="0">
                <a:effectLst/>
              </a:rPr>
              <a:t>GCFL</a:t>
            </a:r>
            <a:r>
              <a:rPr lang="zh-CN" altLang="en-US" b="0" dirty="0">
                <a:effectLst/>
              </a:rPr>
              <a:t>不同的是，</a:t>
            </a:r>
            <a:endParaRPr lang="en-US" altLang="zh-CN"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effectLst/>
              </a:rPr>
              <a:t>2</a:t>
            </a:r>
            <a:r>
              <a:rPr lang="zh-CN" altLang="en-US" b="0" dirty="0">
                <a:effectLst/>
              </a:rPr>
              <a:t>）提示：</a:t>
            </a:r>
            <a:r>
              <a:rPr lang="en-US" altLang="zh-CN" b="0" dirty="0">
                <a:effectLst/>
              </a:rPr>
              <a:t>GCFL+</a:t>
            </a:r>
            <a:r>
              <a:rPr lang="zh-CN" altLang="en-US" b="0" dirty="0"/>
              <a:t>采用</a:t>
            </a:r>
            <a:r>
              <a:rPr lang="en-US" altLang="zh-CN" b="0" dirty="0"/>
              <a:t>DTW</a:t>
            </a:r>
            <a:r>
              <a:rPr lang="zh-CN" altLang="en-US" b="0" dirty="0"/>
              <a:t>（动态时间规整）算法来计算梯度序列之间的相似度，</a:t>
            </a:r>
            <a:r>
              <a:rPr lang="zh-CN" altLang="en-US" b="0" dirty="0">
                <a:effectLst/>
              </a:rPr>
              <a:t>如右下图，</a:t>
            </a:r>
            <a:r>
              <a:rPr lang="en-US" altLang="zh-CN" b="0" dirty="0">
                <a:effectLst/>
              </a:rPr>
              <a:t>GCFL+</a:t>
            </a:r>
            <a:r>
              <a:rPr lang="zh-CN" altLang="en-US" b="0" dirty="0">
                <a:effectLst/>
              </a:rPr>
              <a:t>基于长度为</a:t>
            </a:r>
            <a:r>
              <a:rPr lang="en-US" altLang="zh-CN" b="0" dirty="0">
                <a:effectLst/>
              </a:rPr>
              <a:t>10</a:t>
            </a:r>
            <a:r>
              <a:rPr lang="zh-CN" altLang="en-US" b="0" dirty="0">
                <a:effectLst/>
              </a:rPr>
              <a:t>的梯度序列在第</a:t>
            </a:r>
            <a:r>
              <a:rPr lang="en-US" altLang="zh-CN" b="0" dirty="0">
                <a:effectLst/>
              </a:rPr>
              <a:t>118</a:t>
            </a:r>
            <a:r>
              <a:rPr lang="zh-CN" altLang="en-US" b="0" dirty="0">
                <a:effectLst/>
              </a:rPr>
              <a:t>轮进行聚类，它捕捉到了客户较长范围内的行为，有效地提高了集群的同质性。</a:t>
            </a:r>
            <a:br>
              <a:rPr lang="zh-CN" altLang="en-US" b="0" dirty="0">
                <a:effectLst/>
              </a:rPr>
            </a:br>
            <a:endParaRPr lang="zh-CN" altLang="en-US"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150974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我将从研究背景、方法建模和总结思考三个方面进行介绍</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a:t>
            </a:fld>
            <a:endParaRPr lang="zh-CN" altLang="en-US"/>
          </a:p>
        </p:txBody>
      </p:sp>
    </p:spTree>
    <p:extLst>
      <p:ext uri="{BB962C8B-B14F-4D97-AF65-F5344CB8AC3E}">
        <p14:creationId xmlns:p14="http://schemas.microsoft.com/office/powerpoint/2010/main" val="3401136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实验设置</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2691894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extLst>
      <p:ext uri="{BB962C8B-B14F-4D97-AF65-F5344CB8AC3E}">
        <p14:creationId xmlns:p14="http://schemas.microsoft.com/office/powerpoint/2010/main" val="1804715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22</a:t>
            </a:fld>
            <a:endParaRPr lang="zh-CN" altLang="en-US"/>
          </a:p>
        </p:txBody>
      </p:sp>
    </p:spTree>
    <p:extLst>
      <p:ext uri="{BB962C8B-B14F-4D97-AF65-F5344CB8AC3E}">
        <p14:creationId xmlns:p14="http://schemas.microsoft.com/office/powerpoint/2010/main" val="1979847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23</a:t>
            </a:fld>
            <a:endParaRPr lang="zh-CN" altLang="en-US"/>
          </a:p>
        </p:txBody>
      </p:sp>
    </p:spTree>
    <p:extLst>
      <p:ext uri="{BB962C8B-B14F-4D97-AF65-F5344CB8AC3E}">
        <p14:creationId xmlns:p14="http://schemas.microsoft.com/office/powerpoint/2010/main" val="3320452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24</a:t>
            </a:fld>
            <a:endParaRPr lang="zh-CN" altLang="en-US"/>
          </a:p>
        </p:txBody>
      </p:sp>
    </p:spTree>
    <p:extLst>
      <p:ext uri="{BB962C8B-B14F-4D97-AF65-F5344CB8AC3E}">
        <p14:creationId xmlns:p14="http://schemas.microsoft.com/office/powerpoint/2010/main" val="2726193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26</a:t>
            </a:fld>
            <a:endParaRPr lang="zh-CN" altLang="en-US"/>
          </a:p>
        </p:txBody>
      </p:sp>
    </p:spTree>
    <p:extLst>
      <p:ext uri="{BB962C8B-B14F-4D97-AF65-F5344CB8AC3E}">
        <p14:creationId xmlns:p14="http://schemas.microsoft.com/office/powerpoint/2010/main" val="3524170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27</a:t>
            </a:fld>
            <a:endParaRPr lang="zh-CN" altLang="en-US"/>
          </a:p>
        </p:txBody>
      </p:sp>
    </p:spTree>
    <p:extLst>
      <p:ext uri="{BB962C8B-B14F-4D97-AF65-F5344CB8AC3E}">
        <p14:creationId xmlns:p14="http://schemas.microsoft.com/office/powerpoint/2010/main" val="1978118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首先是研究背景</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1268026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1667464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0" dirty="0">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1627843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1830446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3688850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1355254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a:lnSpc>
                <a:spcPct val="125000"/>
              </a:lnSpc>
              <a:buFont typeface="Arial" panose="020B0604020202020204" pitchFamily="34" charset="0"/>
              <a:buNone/>
            </a:pPr>
            <a:r>
              <a:rPr lang="en-US" altLang="zh-CN" sz="1200" b="0" dirty="0">
                <a:solidFill>
                  <a:srgbClr val="02409A"/>
                </a:solidFill>
              </a:rPr>
              <a:t>1</a:t>
            </a:r>
            <a:r>
              <a:rPr lang="zh-CN" altLang="en-US" sz="1200" b="0" dirty="0">
                <a:solidFill>
                  <a:srgbClr val="02409A"/>
                </a:solidFill>
              </a:rPr>
              <a:t>）提示：相关工作问题陈述</a:t>
            </a:r>
            <a:endParaRPr lang="en-US" altLang="zh-CN" sz="1200" b="0" dirty="0">
              <a:solidFill>
                <a:srgbClr val="02409A"/>
              </a:solidFill>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4161173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4C263487-D52B-448D-863D-67C476B3B095}"/>
              </a:ext>
            </a:extLst>
          </p:cNvPr>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图片 14">
            <a:extLst>
              <a:ext uri="{FF2B5EF4-FFF2-40B4-BE49-F238E27FC236}">
                <a16:creationId xmlns:a16="http://schemas.microsoft.com/office/drawing/2014/main" id="{5F84E1BF-8717-47B5-8EB4-980271E843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916536"/>
            <a:ext cx="1676189" cy="532800"/>
          </a:xfrm>
          <a:prstGeom prst="rect">
            <a:avLst/>
          </a:prstGeom>
        </p:spPr>
      </p:pic>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2022/9/23</a:t>
            </a:fld>
            <a:endParaRPr lang="zh-CN" altLang="en-US" sz="1200">
              <a:solidFill>
                <a:schemeClr val="tx1"/>
              </a:solidFill>
              <a:latin typeface="+mn-lt"/>
            </a:endParaRPr>
          </a:p>
        </p:txBody>
      </p:sp>
    </p:spTree>
    <p:extLst>
      <p:ext uri="{BB962C8B-B14F-4D97-AF65-F5344CB8AC3E}">
        <p14:creationId xmlns:p14="http://schemas.microsoft.com/office/powerpoint/2010/main" val="423294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图片 11">
              <a:extLst>
                <a:ext uri="{FF2B5EF4-FFF2-40B4-BE49-F238E27FC236}">
                  <a16:creationId xmlns:a16="http://schemas.microsoft.com/office/drawing/2014/main" id="{B3B55EE9-DF14-4C41-8B43-AC8DC1E4FE11}"/>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l="-29" t="-1" r="68184" b="524"/>
            <a:stretch/>
          </p:blipFill>
          <p:spPr>
            <a:xfrm>
              <a:off x="8404974" y="202608"/>
              <a:ext cx="532800" cy="532800"/>
            </a:xfrm>
            <a:prstGeom prst="rect">
              <a:avLst/>
            </a:prstGeom>
          </p:spPr>
        </p:pic>
      </p:grpSp>
    </p:spTree>
    <p:extLst>
      <p:ext uri="{BB962C8B-B14F-4D97-AF65-F5344CB8AC3E}">
        <p14:creationId xmlns:p14="http://schemas.microsoft.com/office/powerpoint/2010/main" val="503205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907430" y="3866329"/>
            <a:ext cx="2326247"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6131435" y="1165514"/>
            <a:ext cx="2326247"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3695977" y="1165515"/>
            <a:ext cx="2326247"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6523465" y="4697007"/>
            <a:ext cx="1447800" cy="247650"/>
          </a:xfrm>
          <a:prstGeom prst="rect">
            <a:avLst/>
          </a:prstGeom>
        </p:spPr>
      </p:pic>
    </p:spTree>
    <p:extLst>
      <p:ext uri="{BB962C8B-B14F-4D97-AF65-F5344CB8AC3E}">
        <p14:creationId xmlns:p14="http://schemas.microsoft.com/office/powerpoint/2010/main" val="231271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3619BF-2071-496E-AFFB-A468B39B3730}"/>
              </a:ext>
            </a:extLst>
          </p:cNvPr>
          <p:cNvSpPr>
            <a:spLocks noGrp="1"/>
          </p:cNvSpPr>
          <p:nvPr>
            <p:ph type="ftr" sz="quarter" idx="11"/>
          </p:nvPr>
        </p:nvSpPr>
        <p:spPr/>
        <p:txBody>
          <a:bodyPr/>
          <a:lstStyle/>
          <a:p>
            <a:r>
              <a:rPr lang="en-US" altLang="zh-CN"/>
              <a:t>Southeast University</a:t>
            </a:r>
            <a:endParaRPr lang="zh-CN" altLang="en-US"/>
          </a:p>
        </p:txBody>
      </p:sp>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2406920" y="1481369"/>
            <a:ext cx="4325080" cy="3363240"/>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7602270-8804-49D6-B11A-C589864B9DEC}"/>
                </a:ext>
              </a:extLst>
            </p:cNvPr>
            <p:cNvSpPr txBox="1"/>
            <p:nvPr/>
          </p:nvSpPr>
          <p:spPr>
            <a:xfrm>
              <a:off x="3026404" y="2415871"/>
              <a:ext cx="3091192" cy="830997"/>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欢迎指正</a:t>
              </a: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672000" y="342313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4605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2022/9/23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2432029060"/>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666" r:id="rId3"/>
    <p:sldLayoutId id="2147483663"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0.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525CC5B-58EC-4783-9D8A-09811130BAED}"/>
              </a:ext>
            </a:extLst>
          </p:cNvPr>
          <p:cNvSpPr txBox="1"/>
          <p:nvPr/>
        </p:nvSpPr>
        <p:spPr>
          <a:xfrm>
            <a:off x="3174708" y="4759441"/>
            <a:ext cx="2794570" cy="369332"/>
          </a:xfrm>
          <a:prstGeom prst="rect">
            <a:avLst/>
          </a:prstGeom>
          <a:noFill/>
        </p:spPr>
        <p:txBody>
          <a:bodyPr wrap="square" rtlCol="0">
            <a:spAutoFit/>
          </a:bodyPr>
          <a:lstStyle/>
          <a:p>
            <a:pPr algn="ctr"/>
            <a:r>
              <a:rPr lang="zh-CN" altLang="en-US" spc="140" dirty="0">
                <a:solidFill>
                  <a:srgbClr val="02409A"/>
                </a:solidFill>
                <a:latin typeface="微软雅黑" panose="020B0503020204020204" pitchFamily="34" charset="-122"/>
                <a:ea typeface="微软雅黑" panose="020B0503020204020204" pitchFamily="34" charset="-122"/>
              </a:rPr>
              <a:t>王佳伟</a:t>
            </a:r>
            <a:endParaRPr lang="en-US" altLang="zh-CN" spc="140" dirty="0">
              <a:solidFill>
                <a:srgbClr val="02409A"/>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AFD0401-5B3A-41D0-A03D-752232A06E8D}"/>
              </a:ext>
            </a:extLst>
          </p:cNvPr>
          <p:cNvSpPr txBox="1"/>
          <p:nvPr/>
        </p:nvSpPr>
        <p:spPr>
          <a:xfrm>
            <a:off x="695970" y="3113815"/>
            <a:ext cx="7752031" cy="783420"/>
          </a:xfrm>
          <a:prstGeom prst="rect">
            <a:avLst/>
          </a:prstGeom>
          <a:noFill/>
        </p:spPr>
        <p:txBody>
          <a:bodyPr wrap="square" rtlCol="0">
            <a:spAutoFit/>
          </a:bodyPr>
          <a:lstStyle/>
          <a:p>
            <a:pPr algn="ctr">
              <a:lnSpc>
                <a:spcPct val="130000"/>
              </a:lnSpc>
            </a:pPr>
            <a:r>
              <a:rPr lang="nl-NL" altLang="zh-CN" b="1" i="1" dirty="0">
                <a:solidFill>
                  <a:srgbClr val="6B2D0B"/>
                </a:solidFill>
                <a:ea typeface="微软雅黑" panose="020B0503020204020204" pitchFamily="34" charset="-122"/>
              </a:rPr>
              <a:t>Xie H, Ma J, Xiong L, et al.</a:t>
            </a:r>
          </a:p>
          <a:p>
            <a:pPr algn="ctr">
              <a:lnSpc>
                <a:spcPct val="130000"/>
              </a:lnSpc>
            </a:pPr>
            <a:r>
              <a:rPr lang="en-US" altLang="zh-CN" b="1" i="1" dirty="0" err="1">
                <a:solidFill>
                  <a:srgbClr val="6B2D0B"/>
                </a:solidFill>
                <a:ea typeface="微软雅黑" panose="020B0503020204020204" pitchFamily="34" charset="-122"/>
              </a:rPr>
              <a:t>NeurIPS</a:t>
            </a:r>
            <a:r>
              <a:rPr lang="en-US" altLang="zh-CN" b="1" i="1" dirty="0">
                <a:solidFill>
                  <a:srgbClr val="6B2D0B"/>
                </a:solidFill>
                <a:ea typeface="微软雅黑" panose="020B0503020204020204" pitchFamily="34" charset="-122"/>
              </a:rPr>
              <a:t> 2021</a:t>
            </a:r>
          </a:p>
        </p:txBody>
      </p:sp>
      <p:sp>
        <p:nvSpPr>
          <p:cNvPr id="8" name="文本框 7">
            <a:extLst>
              <a:ext uri="{FF2B5EF4-FFF2-40B4-BE49-F238E27FC236}">
                <a16:creationId xmlns:a16="http://schemas.microsoft.com/office/drawing/2014/main" id="{2DEB02C1-AAFB-4835-A214-7E783CA39FD0}"/>
              </a:ext>
            </a:extLst>
          </p:cNvPr>
          <p:cNvSpPr txBox="1"/>
          <p:nvPr/>
        </p:nvSpPr>
        <p:spPr>
          <a:xfrm>
            <a:off x="809283" y="2573365"/>
            <a:ext cx="7525407" cy="461665"/>
          </a:xfrm>
          <a:prstGeom prst="rect">
            <a:avLst/>
          </a:prstGeom>
          <a:noFill/>
        </p:spPr>
        <p:txBody>
          <a:bodyPr wrap="square">
            <a:spAutoFit/>
          </a:bodyPr>
          <a:lstStyle/>
          <a:p>
            <a:pPr algn="ctr"/>
            <a:r>
              <a:rPr lang="en-US" altLang="zh-CN" sz="2400" b="1" dirty="0">
                <a:solidFill>
                  <a:srgbClr val="02409A"/>
                </a:solidFill>
                <a:ea typeface="微软雅黑" panose="020B0503020204020204" pitchFamily="34" charset="-122"/>
              </a:rPr>
              <a:t>Federated Graph Classification over Non-IID Graphs</a:t>
            </a:r>
          </a:p>
        </p:txBody>
      </p:sp>
    </p:spTree>
    <p:extLst>
      <p:ext uri="{BB962C8B-B14F-4D97-AF65-F5344CB8AC3E}">
        <p14:creationId xmlns:p14="http://schemas.microsoft.com/office/powerpoint/2010/main" val="127822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E970A84E-FD2B-0B60-DAA2-B468D5CF8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301" y="1203435"/>
            <a:ext cx="3284365" cy="1869562"/>
          </a:xfrm>
          <a:prstGeom prst="rect">
            <a:avLst/>
          </a:prstGeom>
        </p:spPr>
      </p:pic>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10</a:t>
            </a:fld>
            <a:endParaRPr lang="zh-CN" altLang="en-US"/>
          </a:p>
        </p:txBody>
      </p:sp>
      <p:sp>
        <p:nvSpPr>
          <p:cNvPr id="8" name="文本框 7">
            <a:extLst>
              <a:ext uri="{FF2B5EF4-FFF2-40B4-BE49-F238E27FC236}">
                <a16:creationId xmlns:a16="http://schemas.microsoft.com/office/drawing/2014/main" id="{19F9167D-34B5-4B00-9F39-8FF725DD5B70}"/>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sp>
        <p:nvSpPr>
          <p:cNvPr id="13" name="object 25">
            <a:extLst>
              <a:ext uri="{FF2B5EF4-FFF2-40B4-BE49-F238E27FC236}">
                <a16:creationId xmlns:a16="http://schemas.microsoft.com/office/drawing/2014/main" id="{6948E9D2-BB48-4AD7-A84B-6670D8BAC157}"/>
              </a:ext>
            </a:extLst>
          </p:cNvPr>
          <p:cNvSpPr txBox="1"/>
          <p:nvPr/>
        </p:nvSpPr>
        <p:spPr>
          <a:xfrm>
            <a:off x="875262" y="911488"/>
            <a:ext cx="6639635" cy="44371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en-US" altLang="zh-CN" sz="2800" b="1" dirty="0">
                <a:solidFill>
                  <a:srgbClr val="44546A"/>
                </a:solidFill>
                <a:latin typeface="Calibri" panose="020F0502020204030204" pitchFamily="34" charset="0"/>
                <a:cs typeface="Calibri" panose="020F0502020204030204" pitchFamily="34" charset="0"/>
              </a:rPr>
              <a:t>Inter-graph Federated Learning</a:t>
            </a:r>
            <a:endParaRPr lang="en-US" sz="2800" b="1" dirty="0">
              <a:solidFill>
                <a:srgbClr val="44546A"/>
              </a:solidFill>
              <a:latin typeface="Calibri" panose="020F0502020204030204" pitchFamily="34" charset="0"/>
              <a:cs typeface="Calibri" panose="020F0502020204030204" pitchFamily="34" charset="0"/>
            </a:endParaRPr>
          </a:p>
        </p:txBody>
      </p:sp>
      <p:grpSp>
        <p:nvGrpSpPr>
          <p:cNvPr id="14" name="object 21">
            <a:extLst>
              <a:ext uri="{FF2B5EF4-FFF2-40B4-BE49-F238E27FC236}">
                <a16:creationId xmlns:a16="http://schemas.microsoft.com/office/drawing/2014/main" id="{4B3FF7BB-BB8B-4DE1-B79B-37F6E9E7EA02}"/>
              </a:ext>
            </a:extLst>
          </p:cNvPr>
          <p:cNvGrpSpPr/>
          <p:nvPr/>
        </p:nvGrpSpPr>
        <p:grpSpPr>
          <a:xfrm>
            <a:off x="455246" y="1012935"/>
            <a:ext cx="374904" cy="381000"/>
            <a:chOff x="569976" y="1121663"/>
            <a:chExt cx="374904" cy="381000"/>
          </a:xfrm>
        </p:grpSpPr>
        <p:pic>
          <p:nvPicPr>
            <p:cNvPr id="15" name="object 22">
              <a:extLst>
                <a:ext uri="{FF2B5EF4-FFF2-40B4-BE49-F238E27FC236}">
                  <a16:creationId xmlns:a16="http://schemas.microsoft.com/office/drawing/2014/main" id="{FC230142-6259-4B2C-948E-E7A9EC9F282A}"/>
                </a:ext>
              </a:extLst>
            </p:cNvPr>
            <p:cNvPicPr/>
            <p:nvPr/>
          </p:nvPicPr>
          <p:blipFill>
            <a:blip r:embed="rId4" cstate="print"/>
            <a:stretch>
              <a:fillRect/>
            </a:stretch>
          </p:blipFill>
          <p:spPr>
            <a:xfrm>
              <a:off x="569976" y="1121663"/>
              <a:ext cx="374904" cy="381000"/>
            </a:xfrm>
            <a:prstGeom prst="rect">
              <a:avLst/>
            </a:prstGeom>
          </p:spPr>
        </p:pic>
        <p:sp>
          <p:nvSpPr>
            <p:cNvPr id="16" name="object 23">
              <a:extLst>
                <a:ext uri="{FF2B5EF4-FFF2-40B4-BE49-F238E27FC236}">
                  <a16:creationId xmlns:a16="http://schemas.microsoft.com/office/drawing/2014/main" id="{BE4CC8BF-1A96-42A6-B117-AE456243E060}"/>
                </a:ext>
              </a:extLst>
            </p:cNvPr>
            <p:cNvSpPr/>
            <p:nvPr/>
          </p:nvSpPr>
          <p:spPr>
            <a:xfrm>
              <a:off x="621032" y="1136149"/>
              <a:ext cx="272415" cy="276225"/>
            </a:xfrm>
            <a:custGeom>
              <a:avLst/>
              <a:gdLst/>
              <a:ahLst/>
              <a:cxnLst/>
              <a:rect l="l" t="t" r="r" b="b"/>
              <a:pathLst>
                <a:path w="272415" h="276225">
                  <a:moveTo>
                    <a:pt x="266096" y="0"/>
                  </a:moveTo>
                  <a:lnTo>
                    <a:pt x="6141" y="0"/>
                  </a:lnTo>
                  <a:lnTo>
                    <a:pt x="0" y="6141"/>
                  </a:lnTo>
                  <a:lnTo>
                    <a:pt x="0" y="269934"/>
                  </a:lnTo>
                  <a:lnTo>
                    <a:pt x="6141" y="276076"/>
                  </a:lnTo>
                  <a:lnTo>
                    <a:pt x="266096" y="276076"/>
                  </a:lnTo>
                  <a:lnTo>
                    <a:pt x="272237" y="269934"/>
                  </a:lnTo>
                  <a:lnTo>
                    <a:pt x="272237" y="13718"/>
                  </a:lnTo>
                  <a:lnTo>
                    <a:pt x="272237" y="6141"/>
                  </a:lnTo>
                  <a:lnTo>
                    <a:pt x="266096" y="0"/>
                  </a:lnTo>
                  <a:close/>
                </a:path>
              </a:pathLst>
            </a:custGeom>
            <a:solidFill>
              <a:srgbClr val="0070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7" name="object 25">
            <a:extLst>
              <a:ext uri="{FF2B5EF4-FFF2-40B4-BE49-F238E27FC236}">
                <a16:creationId xmlns:a16="http://schemas.microsoft.com/office/drawing/2014/main" id="{4E5ADE51-F2B0-71CC-2E64-625C9FB4D22F}"/>
              </a:ext>
            </a:extLst>
          </p:cNvPr>
          <p:cNvSpPr txBox="1"/>
          <p:nvPr/>
        </p:nvSpPr>
        <p:spPr>
          <a:xfrm>
            <a:off x="642509" y="3460532"/>
            <a:ext cx="4064693" cy="289823"/>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gn="ctr">
              <a:lnSpc>
                <a:spcPct val="100000"/>
              </a:lnSpc>
              <a:spcBef>
                <a:spcPts val="100"/>
              </a:spcBef>
            </a:pPr>
            <a:r>
              <a:rPr lang="zh-CN" altLang="en-US" b="1" dirty="0">
                <a:latin typeface="Calibri" panose="020F0502020204030204" pitchFamily="34" charset="0"/>
                <a:cs typeface="Calibri" panose="020F0502020204030204" pitchFamily="34" charset="0"/>
              </a:rPr>
              <a:t>现实世界的图数据是否存在共同的属性？</a:t>
            </a:r>
            <a:endParaRPr lang="en-US" b="1" dirty="0">
              <a:latin typeface="Calibri" panose="020F0502020204030204" pitchFamily="34" charset="0"/>
              <a:cs typeface="Calibri" panose="020F0502020204030204" pitchFamily="34" charset="0"/>
            </a:endParaRPr>
          </a:p>
        </p:txBody>
      </p:sp>
      <p:sp>
        <p:nvSpPr>
          <p:cNvPr id="3" name="object 3">
            <a:extLst>
              <a:ext uri="{FF2B5EF4-FFF2-40B4-BE49-F238E27FC236}">
                <a16:creationId xmlns:a16="http://schemas.microsoft.com/office/drawing/2014/main" id="{3CFE5CD2-2401-57C9-BC33-56544C3ADD93}"/>
              </a:ext>
            </a:extLst>
          </p:cNvPr>
          <p:cNvSpPr txBox="1"/>
          <p:nvPr/>
        </p:nvSpPr>
        <p:spPr>
          <a:xfrm>
            <a:off x="569501" y="3785002"/>
            <a:ext cx="4271181" cy="2427588"/>
          </a:xfrm>
          <a:prstGeom prst="rect">
            <a:avLst/>
          </a:prstGeom>
        </p:spPr>
        <p:txBody>
          <a:bodyPr vert="horz" wrap="square" lIns="0" tIns="889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0800" marR="43180">
              <a:lnSpc>
                <a:spcPct val="125000"/>
              </a:lnSpc>
              <a:spcBef>
                <a:spcPts val="70"/>
              </a:spcBef>
              <a:buClr>
                <a:srgbClr val="F0AD00"/>
              </a:buClr>
              <a:buSzPct val="81250"/>
              <a:tabLst>
                <a:tab pos="370205" algn="l"/>
                <a:tab pos="370840" algn="l"/>
              </a:tabLst>
            </a:pPr>
            <a:r>
              <a:rPr lang="zh-CN" altLang="en-US" b="1" i="0" dirty="0">
                <a:effectLst/>
                <a:latin typeface="-apple-system"/>
              </a:rPr>
              <a:t>衡量图数据的属性：</a:t>
            </a:r>
            <a:endParaRPr lang="en-US" b="1" spc="-10" dirty="0">
              <a:solidFill>
                <a:schemeClr val="accent1"/>
              </a:solidFill>
              <a:latin typeface="Calibri"/>
              <a:cs typeface="Calibri"/>
            </a:endParaRPr>
          </a:p>
          <a:p>
            <a:pPr marL="370840" marR="43180" indent="-320040">
              <a:spcBef>
                <a:spcPts val="70"/>
              </a:spcBef>
              <a:buClr>
                <a:srgbClr val="F0AD00"/>
              </a:buClr>
              <a:buSzPct val="81250"/>
              <a:buFont typeface="Cambria"/>
              <a:buChar char="◾"/>
              <a:tabLst>
                <a:tab pos="370205" algn="l"/>
                <a:tab pos="370840" algn="l"/>
              </a:tabLst>
            </a:pPr>
            <a:r>
              <a:rPr lang="en-US" altLang="zh-CN" sz="1600" b="1" spc="-10" dirty="0">
                <a:solidFill>
                  <a:schemeClr val="accent1"/>
                </a:solidFill>
                <a:latin typeface="Calibri"/>
                <a:cs typeface="Calibri"/>
              </a:rPr>
              <a:t>kurtosis of degree</a:t>
            </a:r>
            <a:r>
              <a:rPr lang="en-US" altLang="zh-CN" sz="1600" b="1" spc="-5" dirty="0">
                <a:solidFill>
                  <a:schemeClr val="accent1"/>
                </a:solidFill>
                <a:latin typeface="Calibri"/>
                <a:cs typeface="Calibri"/>
              </a:rPr>
              <a:t> </a:t>
            </a:r>
            <a:r>
              <a:rPr lang="en-US" altLang="zh-CN" sz="1600" b="1" spc="-10" dirty="0">
                <a:solidFill>
                  <a:schemeClr val="accent1"/>
                </a:solidFill>
                <a:latin typeface="Calibri"/>
                <a:cs typeface="Calibri"/>
              </a:rPr>
              <a:t>distribution</a:t>
            </a:r>
          </a:p>
          <a:p>
            <a:pPr marL="828040" marR="43180" lvl="1" indent="-320040">
              <a:spcBef>
                <a:spcPts val="70"/>
              </a:spcBef>
              <a:buClr>
                <a:srgbClr val="F0AD00"/>
              </a:buClr>
              <a:buSzPct val="81250"/>
              <a:buFont typeface="Wingdings" panose="05000000000000000000" pitchFamily="2" charset="2"/>
              <a:buChar char="ü"/>
              <a:tabLst>
                <a:tab pos="370205" algn="l"/>
                <a:tab pos="370840" algn="l"/>
              </a:tabLst>
            </a:pPr>
            <a:r>
              <a:rPr lang="zh-CN" altLang="en-US" sz="1600" spc="-10" dirty="0">
                <a:latin typeface="Calibri"/>
                <a:cs typeface="Calibri"/>
              </a:rPr>
              <a:t>值越大说明节点度为长尾分布</a:t>
            </a:r>
          </a:p>
          <a:p>
            <a:pPr marL="370840" marR="43180" indent="-320040">
              <a:spcBef>
                <a:spcPts val="70"/>
              </a:spcBef>
              <a:buClr>
                <a:srgbClr val="F0AD00"/>
              </a:buClr>
              <a:buSzPct val="81250"/>
              <a:buFont typeface="Cambria"/>
              <a:buChar char="◾"/>
              <a:tabLst>
                <a:tab pos="370205" algn="l"/>
                <a:tab pos="370840" algn="l"/>
              </a:tabLst>
            </a:pPr>
            <a:r>
              <a:rPr lang="en-US" altLang="zh-CN" sz="1600" b="1" spc="-10" dirty="0">
                <a:solidFill>
                  <a:schemeClr val="accent1"/>
                </a:solidFill>
                <a:latin typeface="Calibri"/>
                <a:cs typeface="Calibri"/>
              </a:rPr>
              <a:t>avg. shortest path length</a:t>
            </a:r>
          </a:p>
          <a:p>
            <a:pPr marL="828040" marR="43180" lvl="1" indent="-320040">
              <a:spcBef>
                <a:spcPts val="70"/>
              </a:spcBef>
              <a:buClr>
                <a:srgbClr val="F0AD00"/>
              </a:buClr>
              <a:buSzPct val="81250"/>
              <a:buFont typeface="Wingdings" panose="05000000000000000000" pitchFamily="2" charset="2"/>
              <a:buChar char="ü"/>
              <a:tabLst>
                <a:tab pos="370205" algn="l"/>
                <a:tab pos="370840" algn="l"/>
              </a:tabLst>
            </a:pPr>
            <a:r>
              <a:rPr lang="zh-CN" altLang="en-US" sz="1600" spc="-10" dirty="0">
                <a:latin typeface="Calibri"/>
                <a:cs typeface="Calibri"/>
              </a:rPr>
              <a:t>节点对之间最短路径长度的均值</a:t>
            </a:r>
          </a:p>
          <a:p>
            <a:pPr marL="370840" marR="43180" indent="-320040">
              <a:spcBef>
                <a:spcPts val="70"/>
              </a:spcBef>
              <a:buClr>
                <a:srgbClr val="F0AD00"/>
              </a:buClr>
              <a:buSzPct val="81250"/>
              <a:buFont typeface="Cambria"/>
              <a:buChar char="◾"/>
              <a:tabLst>
                <a:tab pos="370205" algn="l"/>
                <a:tab pos="370840" algn="l"/>
              </a:tabLst>
            </a:pPr>
            <a:r>
              <a:rPr lang="en-US" altLang="zh-CN" sz="1600" b="1" spc="-10" dirty="0">
                <a:solidFill>
                  <a:schemeClr val="accent1"/>
                </a:solidFill>
                <a:latin typeface="Calibri"/>
                <a:cs typeface="Calibri"/>
              </a:rPr>
              <a:t>largest component size</a:t>
            </a:r>
          </a:p>
          <a:p>
            <a:pPr marL="828040" marR="43180" lvl="1" indent="-320040">
              <a:spcBef>
                <a:spcPts val="70"/>
              </a:spcBef>
              <a:buClr>
                <a:srgbClr val="F0AD00"/>
              </a:buClr>
              <a:buSzPct val="81250"/>
              <a:buFont typeface="Wingdings" panose="05000000000000000000" pitchFamily="2" charset="2"/>
              <a:buChar char="ü"/>
              <a:tabLst>
                <a:tab pos="370205" algn="l"/>
                <a:tab pos="370840" algn="l"/>
              </a:tabLst>
            </a:pPr>
            <a:r>
              <a:rPr lang="zh-CN" altLang="en-US" sz="1600" spc="-10" dirty="0">
                <a:latin typeface="Calibri"/>
                <a:cs typeface="Calibri"/>
              </a:rPr>
              <a:t>极大连通子图的大小</a:t>
            </a:r>
          </a:p>
          <a:p>
            <a:pPr marL="370840" marR="43180" indent="-320040">
              <a:spcBef>
                <a:spcPts val="70"/>
              </a:spcBef>
              <a:buClr>
                <a:srgbClr val="F0AD00"/>
              </a:buClr>
              <a:buSzPct val="81250"/>
              <a:buFont typeface="Cambria"/>
              <a:buChar char="◾"/>
              <a:tabLst>
                <a:tab pos="370205" algn="l"/>
                <a:tab pos="370840" algn="l"/>
              </a:tabLst>
            </a:pPr>
            <a:r>
              <a:rPr lang="en-US" altLang="zh-CN" sz="1600" b="1" spc="-10" dirty="0">
                <a:solidFill>
                  <a:schemeClr val="accent1"/>
                </a:solidFill>
                <a:latin typeface="Calibri"/>
                <a:cs typeface="Calibri"/>
              </a:rPr>
              <a:t>clustering coefficient</a:t>
            </a:r>
            <a:endParaRPr lang="en-US" altLang="zh-CN" sz="1600" b="1" spc="-10" dirty="0">
              <a:solidFill>
                <a:schemeClr val="accent1"/>
              </a:solidFill>
              <a:latin typeface="Times New Roman"/>
              <a:cs typeface="Times New Roman"/>
            </a:endParaRPr>
          </a:p>
          <a:p>
            <a:pPr marL="828040" marR="43180" lvl="1" indent="-320040">
              <a:spcBef>
                <a:spcPts val="70"/>
              </a:spcBef>
              <a:buClr>
                <a:srgbClr val="F0AD00"/>
              </a:buClr>
              <a:buSzPct val="81250"/>
              <a:buFont typeface="Wingdings" panose="05000000000000000000" pitchFamily="2" charset="2"/>
              <a:buChar char="ü"/>
              <a:tabLst>
                <a:tab pos="370205" algn="l"/>
                <a:tab pos="370840" algn="l"/>
              </a:tabLst>
            </a:pPr>
            <a:r>
              <a:rPr lang="zh-CN" altLang="en-US" sz="1600" spc="-10" dirty="0">
                <a:latin typeface="Calibri"/>
                <a:cs typeface="Calibri"/>
              </a:rPr>
              <a:t>衡量节点邻居之间的连接紧密程度</a:t>
            </a:r>
            <a:endParaRPr lang="en-US" sz="1600" spc="-10" dirty="0">
              <a:latin typeface="Calibri"/>
              <a:cs typeface="Calibri"/>
            </a:endParaRPr>
          </a:p>
        </p:txBody>
      </p:sp>
      <p:sp>
        <p:nvSpPr>
          <p:cNvPr id="18" name="文本框 17">
            <a:extLst>
              <a:ext uri="{FF2B5EF4-FFF2-40B4-BE49-F238E27FC236}">
                <a16:creationId xmlns:a16="http://schemas.microsoft.com/office/drawing/2014/main" id="{B561F65D-3DCF-FA85-E49E-3DF4068516FF}"/>
              </a:ext>
            </a:extLst>
          </p:cNvPr>
          <p:cNvSpPr txBox="1"/>
          <p:nvPr/>
        </p:nvSpPr>
        <p:spPr>
          <a:xfrm>
            <a:off x="4195079" y="3851141"/>
            <a:ext cx="4982848" cy="718145"/>
          </a:xfrm>
          <a:prstGeom prst="rect">
            <a:avLst/>
          </a:prstGeom>
          <a:noFill/>
        </p:spPr>
        <p:txBody>
          <a:bodyPr wrap="square">
            <a:spAutoFit/>
          </a:bodyPr>
          <a:lstStyle/>
          <a:p>
            <a:pPr marL="389255" marR="43180" lvl="1">
              <a:spcBef>
                <a:spcPts val="760"/>
              </a:spcBef>
              <a:buClr>
                <a:srgbClr val="60B5CC"/>
              </a:buClr>
              <a:tabLst>
                <a:tab pos="663575" algn="l"/>
              </a:tabLst>
            </a:pPr>
            <a:r>
              <a:rPr lang="en-US" altLang="zh-CN" b="1" dirty="0">
                <a:latin typeface="-apple-system"/>
              </a:rPr>
              <a:t>ER</a:t>
            </a:r>
            <a:r>
              <a:rPr lang="zh-CN" altLang="en-US" b="1" dirty="0">
                <a:latin typeface="-apple-system"/>
              </a:rPr>
              <a:t>生成随机图</a:t>
            </a:r>
            <a:endParaRPr lang="en-US" altLang="zh-CN" b="1" dirty="0">
              <a:latin typeface="-apple-system"/>
            </a:endParaRPr>
          </a:p>
          <a:p>
            <a:pPr marL="663575" marR="43180" lvl="1" indent="-274320">
              <a:spcBef>
                <a:spcPts val="760"/>
              </a:spcBef>
              <a:buClr>
                <a:srgbClr val="60B5CC"/>
              </a:buClr>
              <a:buFont typeface="Wingdings"/>
              <a:buChar char=""/>
              <a:tabLst>
                <a:tab pos="663575" algn="l"/>
              </a:tabLst>
            </a:pPr>
            <a:r>
              <a:rPr lang="en-US" altLang="zh-CN" sz="1600" b="1" i="1" spc="-10" dirty="0" err="1">
                <a:solidFill>
                  <a:srgbClr val="0000FF"/>
                </a:solidFill>
                <a:latin typeface="Times New Roman"/>
                <a:cs typeface="Times New Roman"/>
              </a:rPr>
              <a:t>G</a:t>
            </a:r>
            <a:r>
              <a:rPr lang="en-US" altLang="zh-CN" b="1" i="1" spc="-15" baseline="-17543" dirty="0" err="1">
                <a:solidFill>
                  <a:srgbClr val="0000FF"/>
                </a:solidFill>
                <a:latin typeface="Times New Roman"/>
                <a:cs typeface="Times New Roman"/>
              </a:rPr>
              <a:t>nm</a:t>
            </a:r>
            <a:r>
              <a:rPr lang="en-US" altLang="zh-CN" sz="1600" spc="-10" dirty="0">
                <a:latin typeface="Calibri"/>
                <a:cs typeface="Calibri"/>
              </a:rPr>
              <a:t>: </a:t>
            </a:r>
            <a:r>
              <a:rPr lang="zh-CN" altLang="en-US" sz="1600" spc="-10" dirty="0">
                <a:latin typeface="Calibri"/>
                <a:cs typeface="Calibri"/>
              </a:rPr>
              <a:t>随机生成具有</a:t>
            </a:r>
            <a:r>
              <a:rPr lang="en-US" altLang="zh-CN" sz="1600" spc="-10" dirty="0">
                <a:latin typeface="Calibri"/>
                <a:cs typeface="Calibri"/>
              </a:rPr>
              <a:t>n</a:t>
            </a:r>
            <a:r>
              <a:rPr lang="zh-CN" altLang="en-US" sz="1600" spc="-10" dirty="0">
                <a:latin typeface="Calibri"/>
                <a:cs typeface="Calibri"/>
              </a:rPr>
              <a:t>个节点和</a:t>
            </a:r>
            <a:r>
              <a:rPr lang="en-US" altLang="zh-CN" sz="1600" spc="-10" dirty="0">
                <a:latin typeface="Calibri"/>
                <a:cs typeface="Calibri"/>
              </a:rPr>
              <a:t>m</a:t>
            </a:r>
            <a:r>
              <a:rPr lang="zh-CN" altLang="en-US" sz="1600" spc="-10" dirty="0">
                <a:latin typeface="Calibri"/>
                <a:cs typeface="Calibri"/>
              </a:rPr>
              <a:t>条边的无向图</a:t>
            </a:r>
            <a:endParaRPr lang="zh-CN" altLang="en-US" sz="1400" spc="-10" dirty="0">
              <a:latin typeface="Calibri"/>
              <a:cs typeface="Calibri"/>
            </a:endParaRPr>
          </a:p>
        </p:txBody>
      </p:sp>
    </p:spTree>
    <p:extLst>
      <p:ext uri="{BB962C8B-B14F-4D97-AF65-F5344CB8AC3E}">
        <p14:creationId xmlns:p14="http://schemas.microsoft.com/office/powerpoint/2010/main" val="3715169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11</a:t>
            </a:fld>
            <a:endParaRPr lang="zh-CN" altLang="en-US"/>
          </a:p>
        </p:txBody>
      </p:sp>
      <p:sp>
        <p:nvSpPr>
          <p:cNvPr id="8" name="文本框 7">
            <a:extLst>
              <a:ext uri="{FF2B5EF4-FFF2-40B4-BE49-F238E27FC236}">
                <a16:creationId xmlns:a16="http://schemas.microsoft.com/office/drawing/2014/main" id="{19F9167D-34B5-4B00-9F39-8FF725DD5B70}"/>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sp>
        <p:nvSpPr>
          <p:cNvPr id="13" name="object 25">
            <a:extLst>
              <a:ext uri="{FF2B5EF4-FFF2-40B4-BE49-F238E27FC236}">
                <a16:creationId xmlns:a16="http://schemas.microsoft.com/office/drawing/2014/main" id="{6948E9D2-BB48-4AD7-A84B-6670D8BAC157}"/>
              </a:ext>
            </a:extLst>
          </p:cNvPr>
          <p:cNvSpPr txBox="1"/>
          <p:nvPr/>
        </p:nvSpPr>
        <p:spPr>
          <a:xfrm>
            <a:off x="881206" y="1005232"/>
            <a:ext cx="6639635" cy="32060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zh-CN" altLang="en-US" sz="2000" b="1" dirty="0">
                <a:solidFill>
                  <a:srgbClr val="44546A"/>
                </a:solidFill>
                <a:latin typeface="Calibri" panose="020F0502020204030204" pitchFamily="34" charset="0"/>
                <a:cs typeface="Calibri" panose="020F0502020204030204" pitchFamily="34" charset="0"/>
              </a:rPr>
              <a:t>现实世界图存在着某些共同的显著特性</a:t>
            </a:r>
            <a:endParaRPr lang="en-US" sz="2000" b="1" dirty="0">
              <a:solidFill>
                <a:srgbClr val="44546A"/>
              </a:solidFill>
              <a:latin typeface="Calibri" panose="020F0502020204030204" pitchFamily="34" charset="0"/>
              <a:cs typeface="Calibri" panose="020F0502020204030204" pitchFamily="34" charset="0"/>
            </a:endParaRPr>
          </a:p>
        </p:txBody>
      </p:sp>
      <p:grpSp>
        <p:nvGrpSpPr>
          <p:cNvPr id="14" name="object 21">
            <a:extLst>
              <a:ext uri="{FF2B5EF4-FFF2-40B4-BE49-F238E27FC236}">
                <a16:creationId xmlns:a16="http://schemas.microsoft.com/office/drawing/2014/main" id="{4B3FF7BB-BB8B-4DE1-B79B-37F6E9E7EA02}"/>
              </a:ext>
            </a:extLst>
          </p:cNvPr>
          <p:cNvGrpSpPr/>
          <p:nvPr/>
        </p:nvGrpSpPr>
        <p:grpSpPr>
          <a:xfrm>
            <a:off x="455246" y="1012935"/>
            <a:ext cx="374904" cy="381000"/>
            <a:chOff x="569976" y="1121663"/>
            <a:chExt cx="374904" cy="381000"/>
          </a:xfrm>
        </p:grpSpPr>
        <p:pic>
          <p:nvPicPr>
            <p:cNvPr id="15" name="object 22">
              <a:extLst>
                <a:ext uri="{FF2B5EF4-FFF2-40B4-BE49-F238E27FC236}">
                  <a16:creationId xmlns:a16="http://schemas.microsoft.com/office/drawing/2014/main" id="{FC230142-6259-4B2C-948E-E7A9EC9F282A}"/>
                </a:ext>
              </a:extLst>
            </p:cNvPr>
            <p:cNvPicPr/>
            <p:nvPr/>
          </p:nvPicPr>
          <p:blipFill>
            <a:blip r:embed="rId3" cstate="print"/>
            <a:stretch>
              <a:fillRect/>
            </a:stretch>
          </p:blipFill>
          <p:spPr>
            <a:xfrm>
              <a:off x="569976" y="1121663"/>
              <a:ext cx="374904" cy="381000"/>
            </a:xfrm>
            <a:prstGeom prst="rect">
              <a:avLst/>
            </a:prstGeom>
          </p:spPr>
        </p:pic>
        <p:sp>
          <p:nvSpPr>
            <p:cNvPr id="16" name="object 23">
              <a:extLst>
                <a:ext uri="{FF2B5EF4-FFF2-40B4-BE49-F238E27FC236}">
                  <a16:creationId xmlns:a16="http://schemas.microsoft.com/office/drawing/2014/main" id="{BE4CC8BF-1A96-42A6-B117-AE456243E060}"/>
                </a:ext>
              </a:extLst>
            </p:cNvPr>
            <p:cNvSpPr/>
            <p:nvPr/>
          </p:nvSpPr>
          <p:spPr>
            <a:xfrm>
              <a:off x="621032" y="1136149"/>
              <a:ext cx="272415" cy="276225"/>
            </a:xfrm>
            <a:custGeom>
              <a:avLst/>
              <a:gdLst/>
              <a:ahLst/>
              <a:cxnLst/>
              <a:rect l="l" t="t" r="r" b="b"/>
              <a:pathLst>
                <a:path w="272415" h="276225">
                  <a:moveTo>
                    <a:pt x="266096" y="0"/>
                  </a:moveTo>
                  <a:lnTo>
                    <a:pt x="6141" y="0"/>
                  </a:lnTo>
                  <a:lnTo>
                    <a:pt x="0" y="6141"/>
                  </a:lnTo>
                  <a:lnTo>
                    <a:pt x="0" y="269934"/>
                  </a:lnTo>
                  <a:lnTo>
                    <a:pt x="6141" y="276076"/>
                  </a:lnTo>
                  <a:lnTo>
                    <a:pt x="266096" y="276076"/>
                  </a:lnTo>
                  <a:lnTo>
                    <a:pt x="272237" y="269934"/>
                  </a:lnTo>
                  <a:lnTo>
                    <a:pt x="272237" y="13718"/>
                  </a:lnTo>
                  <a:lnTo>
                    <a:pt x="272237" y="6141"/>
                  </a:lnTo>
                  <a:lnTo>
                    <a:pt x="266096" y="0"/>
                  </a:lnTo>
                  <a:close/>
                </a:path>
              </a:pathLst>
            </a:custGeom>
            <a:solidFill>
              <a:srgbClr val="0070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7" name="图片 6" descr="日历&#10;&#10;中度可信度描述已自动生成">
            <a:extLst>
              <a:ext uri="{FF2B5EF4-FFF2-40B4-BE49-F238E27FC236}">
                <a16:creationId xmlns:a16="http://schemas.microsoft.com/office/drawing/2014/main" id="{9EA62E9D-C4B7-B843-37B9-F0ECFB3B3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92" y="1704659"/>
            <a:ext cx="8226416" cy="1223888"/>
          </a:xfrm>
          <a:prstGeom prst="rect">
            <a:avLst/>
          </a:prstGeom>
        </p:spPr>
      </p:pic>
      <p:sp>
        <p:nvSpPr>
          <p:cNvPr id="20" name="文本框 19">
            <a:extLst>
              <a:ext uri="{FF2B5EF4-FFF2-40B4-BE49-F238E27FC236}">
                <a16:creationId xmlns:a16="http://schemas.microsoft.com/office/drawing/2014/main" id="{20B5224D-3916-E31E-C40C-09ADBFCD188C}"/>
              </a:ext>
            </a:extLst>
          </p:cNvPr>
          <p:cNvSpPr txBox="1"/>
          <p:nvPr/>
        </p:nvSpPr>
        <p:spPr>
          <a:xfrm>
            <a:off x="392321" y="2928547"/>
            <a:ext cx="8226416" cy="2747547"/>
          </a:xfrm>
          <a:prstGeom prst="rect">
            <a:avLst/>
          </a:prstGeom>
          <a:noFill/>
        </p:spPr>
        <p:txBody>
          <a:bodyPr wrap="square">
            <a:spAutoFit/>
          </a:bodyPr>
          <a:lstStyle/>
          <a:p>
            <a:pPr marL="332740" indent="-320040">
              <a:lnSpc>
                <a:spcPct val="150000"/>
              </a:lnSpc>
              <a:spcBef>
                <a:spcPts val="560"/>
              </a:spcBef>
              <a:buClr>
                <a:srgbClr val="F0AD00"/>
              </a:buClr>
              <a:buSzPct val="80000"/>
              <a:buFont typeface="Cambria"/>
              <a:buChar char="◾"/>
              <a:tabLst>
                <a:tab pos="332105" algn="l"/>
                <a:tab pos="332740" algn="l"/>
              </a:tabLst>
            </a:pPr>
            <a:r>
              <a:rPr lang="en-US" altLang="zh-CN" sz="2000" b="1" spc="-20" dirty="0">
                <a:solidFill>
                  <a:srgbClr val="D60093"/>
                </a:solidFill>
                <a:latin typeface="Calibri"/>
                <a:cs typeface="Calibri"/>
              </a:rPr>
              <a:t>Are</a:t>
            </a:r>
            <a:r>
              <a:rPr lang="en-US" altLang="zh-CN" sz="2000" b="1" spc="-5" dirty="0">
                <a:solidFill>
                  <a:srgbClr val="D60093"/>
                </a:solidFill>
                <a:latin typeface="Calibri"/>
                <a:cs typeface="Calibri"/>
              </a:rPr>
              <a:t> </a:t>
            </a:r>
            <a:r>
              <a:rPr lang="en-US" altLang="zh-CN" sz="2000" b="1" spc="-15" dirty="0">
                <a:solidFill>
                  <a:srgbClr val="D60093"/>
                </a:solidFill>
                <a:latin typeface="Calibri"/>
                <a:cs typeface="Calibri"/>
              </a:rPr>
              <a:t>real</a:t>
            </a:r>
            <a:r>
              <a:rPr lang="en-US" altLang="zh-CN" sz="2000" b="1" spc="-5" dirty="0">
                <a:solidFill>
                  <a:srgbClr val="D60093"/>
                </a:solidFill>
                <a:latin typeface="Calibri"/>
                <a:cs typeface="Calibri"/>
              </a:rPr>
              <a:t> graphs </a:t>
            </a:r>
            <a:r>
              <a:rPr lang="en-US" altLang="zh-CN" sz="2000" b="1" spc="-25" dirty="0">
                <a:solidFill>
                  <a:srgbClr val="D60093"/>
                </a:solidFill>
                <a:latin typeface="Calibri"/>
                <a:cs typeface="Calibri"/>
              </a:rPr>
              <a:t>like</a:t>
            </a:r>
            <a:r>
              <a:rPr lang="en-US" altLang="zh-CN" sz="2000" b="1" dirty="0">
                <a:solidFill>
                  <a:srgbClr val="D60093"/>
                </a:solidFill>
                <a:latin typeface="Calibri"/>
                <a:cs typeface="Calibri"/>
              </a:rPr>
              <a:t> </a:t>
            </a:r>
            <a:r>
              <a:rPr lang="en-US" altLang="zh-CN" sz="2000" b="1" spc="-15" dirty="0">
                <a:solidFill>
                  <a:srgbClr val="D60093"/>
                </a:solidFill>
                <a:latin typeface="Calibri"/>
                <a:cs typeface="Calibri"/>
              </a:rPr>
              <a:t>random</a:t>
            </a:r>
            <a:r>
              <a:rPr lang="en-US" altLang="zh-CN" sz="2000" b="1" spc="-10" dirty="0">
                <a:solidFill>
                  <a:srgbClr val="D60093"/>
                </a:solidFill>
                <a:latin typeface="Calibri"/>
                <a:cs typeface="Calibri"/>
              </a:rPr>
              <a:t> </a:t>
            </a:r>
            <a:r>
              <a:rPr lang="en-US" altLang="zh-CN" sz="2000" b="1" spc="-15" dirty="0">
                <a:solidFill>
                  <a:srgbClr val="D60093"/>
                </a:solidFill>
                <a:latin typeface="Calibri"/>
                <a:cs typeface="Calibri"/>
              </a:rPr>
              <a:t>graphs?</a:t>
            </a:r>
            <a:endParaRPr lang="en-US" altLang="zh-CN" sz="2000" dirty="0">
              <a:latin typeface="Calibri"/>
              <a:cs typeface="Calibri"/>
            </a:endParaRPr>
          </a:p>
          <a:p>
            <a:pPr marL="625475" lvl="1" indent="-274955">
              <a:lnSpc>
                <a:spcPct val="150000"/>
              </a:lnSpc>
              <a:spcBef>
                <a:spcPts val="400"/>
              </a:spcBef>
              <a:buClr>
                <a:srgbClr val="60B5CC"/>
              </a:buClr>
              <a:buFont typeface="Wingdings"/>
              <a:buChar char=""/>
              <a:tabLst>
                <a:tab pos="625475" algn="l"/>
              </a:tabLst>
            </a:pPr>
            <a:r>
              <a:rPr lang="en-US" altLang="zh-CN" b="1" spc="-10" dirty="0">
                <a:solidFill>
                  <a:schemeClr val="accent1"/>
                </a:solidFill>
                <a:latin typeface="Calibri"/>
                <a:cs typeface="Calibri"/>
              </a:rPr>
              <a:t>kurtosis of degree distribution</a:t>
            </a:r>
            <a:r>
              <a:rPr lang="en-US" altLang="zh-CN" spc="-10" dirty="0">
                <a:latin typeface="Calibri"/>
                <a:cs typeface="Calibri"/>
              </a:rPr>
              <a:t>:</a:t>
            </a:r>
            <a:r>
              <a:rPr lang="zh-CN" altLang="en-US" spc="-10" dirty="0">
                <a:latin typeface="Calibri"/>
                <a:cs typeface="Calibri"/>
              </a:rPr>
              <a:t> </a:t>
            </a:r>
            <a:r>
              <a:rPr lang="zh-CN" altLang="en-US" sz="1600" b="1" spc="-10" dirty="0">
                <a:latin typeface="Calibri"/>
                <a:cs typeface="Calibri"/>
              </a:rPr>
              <a:t>真实图峰度偏高</a:t>
            </a:r>
            <a:r>
              <a:rPr lang="zh-CN" altLang="en-US" sz="1600" spc="-10" dirty="0">
                <a:latin typeface="Calibri"/>
                <a:cs typeface="Calibri"/>
              </a:rPr>
              <a:t>，随机图的度分布满足二项分布</a:t>
            </a:r>
            <a:endParaRPr lang="en-US" altLang="zh-CN" sz="1600" spc="-10" dirty="0">
              <a:latin typeface="Calibri"/>
              <a:cs typeface="Calibri"/>
            </a:endParaRPr>
          </a:p>
          <a:p>
            <a:pPr marL="625475" lvl="1" indent="-274955">
              <a:lnSpc>
                <a:spcPct val="150000"/>
              </a:lnSpc>
              <a:spcBef>
                <a:spcPts val="400"/>
              </a:spcBef>
              <a:buClr>
                <a:srgbClr val="60B5CC"/>
              </a:buClr>
              <a:buFont typeface="Wingdings"/>
              <a:buChar char=""/>
              <a:tabLst>
                <a:tab pos="625475" algn="l"/>
              </a:tabLst>
            </a:pPr>
            <a:r>
              <a:rPr lang="en-US" altLang="zh-CN" b="1" spc="-10" dirty="0">
                <a:solidFill>
                  <a:schemeClr val="accent1"/>
                </a:solidFill>
                <a:latin typeface="Calibri"/>
                <a:cs typeface="Calibri"/>
              </a:rPr>
              <a:t>avg. shortest path length</a:t>
            </a:r>
            <a:r>
              <a:rPr lang="en-US" altLang="zh-CN" spc="-10" dirty="0">
                <a:latin typeface="Calibri"/>
                <a:cs typeface="Calibri"/>
              </a:rPr>
              <a:t>:</a:t>
            </a:r>
            <a:r>
              <a:rPr lang="zh-CN" altLang="en-US" spc="-10" dirty="0">
                <a:latin typeface="Calibri"/>
                <a:cs typeface="Calibri"/>
              </a:rPr>
              <a:t> </a:t>
            </a:r>
            <a:r>
              <a:rPr lang="zh-CN" altLang="en-US" sz="1600" spc="-10" dirty="0">
                <a:latin typeface="Calibri"/>
                <a:cs typeface="Calibri"/>
              </a:rPr>
              <a:t>真实图与随机图的最短路径长度有着显著性差异</a:t>
            </a:r>
            <a:endParaRPr lang="en-US" altLang="zh-CN" sz="1600" spc="-10" dirty="0">
              <a:latin typeface="Calibri"/>
              <a:cs typeface="Calibri"/>
            </a:endParaRPr>
          </a:p>
          <a:p>
            <a:pPr marL="625475" lvl="1" indent="-274955">
              <a:lnSpc>
                <a:spcPct val="150000"/>
              </a:lnSpc>
              <a:spcBef>
                <a:spcPts val="400"/>
              </a:spcBef>
              <a:buClr>
                <a:srgbClr val="60B5CC"/>
              </a:buClr>
              <a:buFont typeface="Wingdings"/>
              <a:buChar char=""/>
              <a:tabLst>
                <a:tab pos="625475" algn="l"/>
              </a:tabLst>
            </a:pPr>
            <a:r>
              <a:rPr lang="en-US" altLang="zh-CN" b="1" spc="-10" dirty="0">
                <a:solidFill>
                  <a:schemeClr val="accent1"/>
                </a:solidFill>
                <a:latin typeface="Calibri"/>
                <a:cs typeface="Calibri"/>
              </a:rPr>
              <a:t>largest component size</a:t>
            </a:r>
            <a:r>
              <a:rPr lang="en-US" altLang="zh-CN" spc="-10" dirty="0">
                <a:latin typeface="Calibri"/>
                <a:cs typeface="Calibri"/>
              </a:rPr>
              <a:t>:</a:t>
            </a:r>
            <a:r>
              <a:rPr lang="en-US" altLang="zh-CN" spc="-15" dirty="0">
                <a:latin typeface="Calibri"/>
                <a:cs typeface="Calibri"/>
              </a:rPr>
              <a:t> </a:t>
            </a:r>
            <a:r>
              <a:rPr lang="zh-CN" altLang="en-US" sz="1600" spc="-10" dirty="0">
                <a:latin typeface="Calibri"/>
                <a:cs typeface="Calibri"/>
              </a:rPr>
              <a:t>虽然在存在</a:t>
            </a:r>
            <a:r>
              <a:rPr lang="en-US" altLang="zh-CN" sz="1600" spc="-10" dirty="0">
                <a:latin typeface="Calibri"/>
                <a:cs typeface="Calibri"/>
              </a:rPr>
              <a:t>GCC</a:t>
            </a:r>
            <a:r>
              <a:rPr lang="zh-CN" altLang="en-US" sz="1600" spc="-10" dirty="0">
                <a:latin typeface="Calibri"/>
                <a:cs typeface="Calibri"/>
              </a:rPr>
              <a:t>方面相似，但是在随机图中，当平均度大于</a:t>
            </a:r>
            <a:r>
              <a:rPr lang="en-US" altLang="zh-CN" sz="1600" spc="-10" dirty="0">
                <a:latin typeface="Calibri"/>
                <a:cs typeface="Calibri"/>
              </a:rPr>
              <a:t>1</a:t>
            </a:r>
            <a:r>
              <a:rPr lang="zh-CN" altLang="en-US" sz="1600" spc="-10" dirty="0">
                <a:latin typeface="Calibri"/>
                <a:cs typeface="Calibri"/>
              </a:rPr>
              <a:t>时就会出现</a:t>
            </a:r>
            <a:r>
              <a:rPr lang="en-US" altLang="zh-CN" sz="1600" spc="-10" dirty="0">
                <a:latin typeface="Calibri"/>
                <a:cs typeface="Calibri"/>
              </a:rPr>
              <a:t>GCC</a:t>
            </a:r>
            <a:r>
              <a:rPr lang="zh-CN" altLang="en-US" sz="1600" spc="-10" dirty="0">
                <a:latin typeface="Calibri"/>
                <a:cs typeface="Calibri"/>
              </a:rPr>
              <a:t>，而真实图中极大连通分量的出现可能不具有规律性</a:t>
            </a:r>
            <a:endParaRPr lang="en-US" altLang="zh-CN" sz="1600" spc="-10" dirty="0">
              <a:latin typeface="Calibri"/>
              <a:cs typeface="Calibri"/>
            </a:endParaRPr>
          </a:p>
          <a:p>
            <a:pPr marL="625475" lvl="1" indent="-274955">
              <a:lnSpc>
                <a:spcPct val="150000"/>
              </a:lnSpc>
              <a:spcBef>
                <a:spcPts val="400"/>
              </a:spcBef>
              <a:buClr>
                <a:srgbClr val="60B5CC"/>
              </a:buClr>
              <a:buFont typeface="Wingdings"/>
              <a:buChar char=""/>
              <a:tabLst>
                <a:tab pos="625475" algn="l"/>
              </a:tabLst>
            </a:pPr>
            <a:r>
              <a:rPr lang="en-US" altLang="zh-CN" b="1" spc="-10" dirty="0">
                <a:solidFill>
                  <a:schemeClr val="accent1"/>
                </a:solidFill>
                <a:latin typeface="Calibri"/>
                <a:cs typeface="Calibri"/>
              </a:rPr>
              <a:t>clustering coefficient</a:t>
            </a:r>
            <a:r>
              <a:rPr lang="en-US" altLang="zh-CN" spc="-10" dirty="0">
                <a:latin typeface="Calibri"/>
                <a:cs typeface="Calibri"/>
              </a:rPr>
              <a:t>: </a:t>
            </a:r>
            <a:r>
              <a:rPr lang="zh-CN" altLang="en-US" sz="1600" b="1" spc="-10" dirty="0">
                <a:latin typeface="Calibri"/>
                <a:cs typeface="Calibri"/>
              </a:rPr>
              <a:t>随机图聚类系数远小于真实图</a:t>
            </a:r>
            <a:r>
              <a:rPr lang="zh-CN" altLang="en-US" sz="1600" spc="-10" dirty="0">
                <a:latin typeface="Calibri"/>
                <a:cs typeface="Calibri"/>
              </a:rPr>
              <a:t>，失去了局部的聚类结构</a:t>
            </a:r>
            <a:endParaRPr lang="en-US" altLang="zh-CN" sz="1600" spc="-10" dirty="0">
              <a:latin typeface="Calibri"/>
              <a:cs typeface="Calibri"/>
            </a:endParaRPr>
          </a:p>
        </p:txBody>
      </p:sp>
    </p:spTree>
    <p:extLst>
      <p:ext uri="{BB962C8B-B14F-4D97-AF65-F5344CB8AC3E}">
        <p14:creationId xmlns:p14="http://schemas.microsoft.com/office/powerpoint/2010/main" val="39040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12</a:t>
            </a:fld>
            <a:endParaRPr lang="zh-CN" altLang="en-US"/>
          </a:p>
        </p:txBody>
      </p:sp>
      <p:sp>
        <p:nvSpPr>
          <p:cNvPr id="8" name="文本框 7">
            <a:extLst>
              <a:ext uri="{FF2B5EF4-FFF2-40B4-BE49-F238E27FC236}">
                <a16:creationId xmlns:a16="http://schemas.microsoft.com/office/drawing/2014/main" id="{19F9167D-34B5-4B00-9F39-8FF725DD5B70}"/>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sp>
        <p:nvSpPr>
          <p:cNvPr id="13" name="object 25">
            <a:extLst>
              <a:ext uri="{FF2B5EF4-FFF2-40B4-BE49-F238E27FC236}">
                <a16:creationId xmlns:a16="http://schemas.microsoft.com/office/drawing/2014/main" id="{6948E9D2-BB48-4AD7-A84B-6670D8BAC157}"/>
              </a:ext>
            </a:extLst>
          </p:cNvPr>
          <p:cNvSpPr txBox="1"/>
          <p:nvPr/>
        </p:nvSpPr>
        <p:spPr>
          <a:xfrm>
            <a:off x="875262" y="911488"/>
            <a:ext cx="7405709" cy="44371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en-US" sz="2800" b="1" dirty="0">
                <a:solidFill>
                  <a:srgbClr val="44546A"/>
                </a:solidFill>
                <a:latin typeface="Calibri" panose="020F0502020204030204" pitchFamily="34" charset="0"/>
                <a:cs typeface="Calibri" panose="020F0502020204030204" pitchFamily="34" charset="0"/>
              </a:rPr>
              <a:t>Non-IID structures and features across clients</a:t>
            </a:r>
          </a:p>
        </p:txBody>
      </p:sp>
      <p:grpSp>
        <p:nvGrpSpPr>
          <p:cNvPr id="14" name="object 21">
            <a:extLst>
              <a:ext uri="{FF2B5EF4-FFF2-40B4-BE49-F238E27FC236}">
                <a16:creationId xmlns:a16="http://schemas.microsoft.com/office/drawing/2014/main" id="{4B3FF7BB-BB8B-4DE1-B79B-37F6E9E7EA02}"/>
              </a:ext>
            </a:extLst>
          </p:cNvPr>
          <p:cNvGrpSpPr/>
          <p:nvPr/>
        </p:nvGrpSpPr>
        <p:grpSpPr>
          <a:xfrm>
            <a:off x="455246" y="1012935"/>
            <a:ext cx="374904" cy="381000"/>
            <a:chOff x="569976" y="1121663"/>
            <a:chExt cx="374904" cy="381000"/>
          </a:xfrm>
        </p:grpSpPr>
        <p:pic>
          <p:nvPicPr>
            <p:cNvPr id="15" name="object 22">
              <a:extLst>
                <a:ext uri="{FF2B5EF4-FFF2-40B4-BE49-F238E27FC236}">
                  <a16:creationId xmlns:a16="http://schemas.microsoft.com/office/drawing/2014/main" id="{FC230142-6259-4B2C-948E-E7A9EC9F282A}"/>
                </a:ext>
              </a:extLst>
            </p:cNvPr>
            <p:cNvPicPr/>
            <p:nvPr/>
          </p:nvPicPr>
          <p:blipFill>
            <a:blip r:embed="rId3" cstate="print"/>
            <a:stretch>
              <a:fillRect/>
            </a:stretch>
          </p:blipFill>
          <p:spPr>
            <a:xfrm>
              <a:off x="569976" y="1121663"/>
              <a:ext cx="374904" cy="381000"/>
            </a:xfrm>
            <a:prstGeom prst="rect">
              <a:avLst/>
            </a:prstGeom>
          </p:spPr>
        </p:pic>
        <p:sp>
          <p:nvSpPr>
            <p:cNvPr id="16" name="object 23">
              <a:extLst>
                <a:ext uri="{FF2B5EF4-FFF2-40B4-BE49-F238E27FC236}">
                  <a16:creationId xmlns:a16="http://schemas.microsoft.com/office/drawing/2014/main" id="{BE4CC8BF-1A96-42A6-B117-AE456243E060}"/>
                </a:ext>
              </a:extLst>
            </p:cNvPr>
            <p:cNvSpPr/>
            <p:nvPr/>
          </p:nvSpPr>
          <p:spPr>
            <a:xfrm>
              <a:off x="621032" y="1136149"/>
              <a:ext cx="272415" cy="276225"/>
            </a:xfrm>
            <a:custGeom>
              <a:avLst/>
              <a:gdLst/>
              <a:ahLst/>
              <a:cxnLst/>
              <a:rect l="l" t="t" r="r" b="b"/>
              <a:pathLst>
                <a:path w="272415" h="276225">
                  <a:moveTo>
                    <a:pt x="266096" y="0"/>
                  </a:moveTo>
                  <a:lnTo>
                    <a:pt x="6141" y="0"/>
                  </a:lnTo>
                  <a:lnTo>
                    <a:pt x="0" y="6141"/>
                  </a:lnTo>
                  <a:lnTo>
                    <a:pt x="0" y="269934"/>
                  </a:lnTo>
                  <a:lnTo>
                    <a:pt x="6141" y="276076"/>
                  </a:lnTo>
                  <a:lnTo>
                    <a:pt x="266096" y="276076"/>
                  </a:lnTo>
                  <a:lnTo>
                    <a:pt x="272237" y="269934"/>
                  </a:lnTo>
                  <a:lnTo>
                    <a:pt x="272237" y="13718"/>
                  </a:lnTo>
                  <a:lnTo>
                    <a:pt x="272237" y="6141"/>
                  </a:lnTo>
                  <a:lnTo>
                    <a:pt x="266096" y="0"/>
                  </a:lnTo>
                  <a:close/>
                </a:path>
              </a:pathLst>
            </a:custGeom>
            <a:solidFill>
              <a:srgbClr val="0070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5" name="图片 4">
            <a:extLst>
              <a:ext uri="{FF2B5EF4-FFF2-40B4-BE49-F238E27FC236}">
                <a16:creationId xmlns:a16="http://schemas.microsoft.com/office/drawing/2014/main" id="{CC407CA4-F3B8-E241-5FD6-CAB0C5765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87" y="2961239"/>
            <a:ext cx="8053139" cy="977057"/>
          </a:xfrm>
          <a:prstGeom prst="rect">
            <a:avLst/>
          </a:prstGeom>
        </p:spPr>
      </p:pic>
      <p:sp>
        <p:nvSpPr>
          <p:cNvPr id="10" name="页脚占位符 2">
            <a:extLst>
              <a:ext uri="{FF2B5EF4-FFF2-40B4-BE49-F238E27FC236}">
                <a16:creationId xmlns:a16="http://schemas.microsoft.com/office/drawing/2014/main" id="{1BBD81AB-BBAE-81B0-CF2D-15685D20AF6B}"/>
              </a:ext>
            </a:extLst>
          </p:cNvPr>
          <p:cNvSpPr txBox="1">
            <a:spLocks/>
          </p:cNvSpPr>
          <p:nvPr/>
        </p:nvSpPr>
        <p:spPr>
          <a:xfrm>
            <a:off x="183008" y="6356350"/>
            <a:ext cx="8246114" cy="453803"/>
          </a:xfrm>
          <a:prstGeom prst="rect">
            <a:avLst/>
          </a:prstGeom>
        </p:spPr>
        <p:txBody>
          <a:bodyPr vert="horz" lIns="91440" tIns="45720" rIns="91440" bIns="45720" rtlCol="0" anchor="t"/>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t>[1] </a:t>
            </a:r>
            <a:r>
              <a:rPr lang="en" altLang="zh-CN" dirty="0" err="1"/>
              <a:t>Hellström</a:t>
            </a:r>
            <a:r>
              <a:rPr lang="en" altLang="zh-CN" dirty="0"/>
              <a:t> H, Silva Jr J M B, Fodor V, et al. </a:t>
            </a:r>
            <a:r>
              <a:rPr lang="en" altLang="zh-CN" b="1" i="1" dirty="0">
                <a:solidFill>
                  <a:schemeClr val="accent1"/>
                </a:solidFill>
              </a:rPr>
              <a:t>Wireless for Machine Learning</a:t>
            </a:r>
            <a:r>
              <a:rPr lang="en" altLang="zh-CN" dirty="0"/>
              <a:t>[J]. </a:t>
            </a:r>
            <a:r>
              <a:rPr lang="en" altLang="zh-CN" dirty="0" err="1"/>
              <a:t>arXiv</a:t>
            </a:r>
            <a:r>
              <a:rPr lang="en" altLang="zh-CN" dirty="0"/>
              <a:t> preprint arXiv:2008.13492, 2020.</a:t>
            </a:r>
          </a:p>
          <a:p>
            <a:pPr algn="l"/>
            <a:r>
              <a:rPr lang="en" altLang="zh-CN" dirty="0"/>
              <a:t>[2] Zhao Y, Li M, Lai L, et al. </a:t>
            </a:r>
            <a:r>
              <a:rPr lang="en" altLang="zh-CN" b="1" i="1" dirty="0">
                <a:solidFill>
                  <a:schemeClr val="accent1"/>
                </a:solidFill>
              </a:rPr>
              <a:t>Federated Learning with Non-IID Data</a:t>
            </a:r>
            <a:r>
              <a:rPr lang="en" altLang="zh-CN" dirty="0"/>
              <a:t>[J]. </a:t>
            </a:r>
            <a:r>
              <a:rPr lang="en" altLang="zh-CN" dirty="0" err="1"/>
              <a:t>arXiv</a:t>
            </a:r>
            <a:r>
              <a:rPr lang="en" altLang="zh-CN" dirty="0"/>
              <a:t> preprint arXiv:1806.00582, 2018.</a:t>
            </a:r>
            <a:endParaRPr lang="en-US" altLang="zh-CN" dirty="0"/>
          </a:p>
        </p:txBody>
      </p:sp>
      <p:sp>
        <p:nvSpPr>
          <p:cNvPr id="11" name="object 25">
            <a:extLst>
              <a:ext uri="{FF2B5EF4-FFF2-40B4-BE49-F238E27FC236}">
                <a16:creationId xmlns:a16="http://schemas.microsoft.com/office/drawing/2014/main" id="{86FA74DC-EC6A-8F36-E8D5-F9525D5B3F72}"/>
              </a:ext>
            </a:extLst>
          </p:cNvPr>
          <p:cNvSpPr txBox="1"/>
          <p:nvPr/>
        </p:nvSpPr>
        <p:spPr>
          <a:xfrm>
            <a:off x="642507" y="4056759"/>
            <a:ext cx="7723305" cy="69121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25000"/>
              </a:lnSpc>
              <a:spcBef>
                <a:spcPts val="100"/>
              </a:spcBef>
            </a:pPr>
            <a:r>
              <a:rPr lang="zh-CN" altLang="en-US" b="1" dirty="0">
                <a:solidFill>
                  <a:schemeClr val="accent1"/>
                </a:solidFill>
                <a:latin typeface="Calibri" panose="020F0502020204030204" pitchFamily="34" charset="0"/>
                <a:cs typeface="Calibri" panose="020F0502020204030204" pitchFamily="34" charset="0"/>
              </a:rPr>
              <a:t>结构异构性：</a:t>
            </a:r>
            <a:r>
              <a:rPr lang="zh-CN" altLang="en-US" dirty="0">
                <a:latin typeface="Calibri" panose="020F0502020204030204" pitchFamily="34" charset="0"/>
                <a:cs typeface="Calibri" panose="020F0502020204030204" pitchFamily="34" charset="0"/>
              </a:rPr>
              <a:t>使得模型很难捕捉到不同客户之间</a:t>
            </a:r>
            <a:r>
              <a:rPr lang="zh-CN" altLang="en-US" b="1" dirty="0">
                <a:latin typeface="Calibri" panose="020F0502020204030204" pitchFamily="34" charset="0"/>
                <a:cs typeface="Calibri" panose="020F0502020204030204" pitchFamily="34" charset="0"/>
              </a:rPr>
              <a:t>普遍重要的图结构属性</a:t>
            </a:r>
            <a:endParaRPr lang="en-US" altLang="zh-CN" b="1" dirty="0">
              <a:latin typeface="Calibri" panose="020F0502020204030204" pitchFamily="34" charset="0"/>
              <a:cs typeface="Calibri" panose="020F0502020204030204" pitchFamily="34" charset="0"/>
            </a:endParaRPr>
          </a:p>
          <a:p>
            <a:pPr marL="36830">
              <a:lnSpc>
                <a:spcPct val="125000"/>
              </a:lnSpc>
              <a:spcBef>
                <a:spcPts val="100"/>
              </a:spcBef>
            </a:pPr>
            <a:r>
              <a:rPr lang="zh-CN" altLang="en-US" b="1" dirty="0">
                <a:solidFill>
                  <a:schemeClr val="accent1"/>
                </a:solidFill>
                <a:latin typeface="Calibri" panose="020F0502020204030204" pitchFamily="34" charset="0"/>
                <a:cs typeface="Calibri" panose="020F0502020204030204" pitchFamily="34" charset="0"/>
              </a:rPr>
              <a:t>特征异构性：</a:t>
            </a:r>
            <a:r>
              <a:rPr lang="zh-CN" altLang="en-US" dirty="0">
                <a:latin typeface="Calibri" panose="020F0502020204030204" pitchFamily="34" charset="0"/>
                <a:cs typeface="Calibri" panose="020F0502020204030204" pitchFamily="34" charset="0"/>
              </a:rPr>
              <a:t>使得模型很难学习到不同客户之间</a:t>
            </a:r>
            <a:r>
              <a:rPr lang="zh-CN" altLang="en-US" b="1" dirty="0">
                <a:latin typeface="Calibri" panose="020F0502020204030204" pitchFamily="34" charset="0"/>
                <a:cs typeface="Calibri" panose="020F0502020204030204" pitchFamily="34" charset="0"/>
              </a:rPr>
              <a:t>普遍适合的消息传递函数</a:t>
            </a:r>
          </a:p>
        </p:txBody>
      </p:sp>
      <p:sp>
        <p:nvSpPr>
          <p:cNvPr id="18" name="object 25">
            <a:extLst>
              <a:ext uri="{FF2B5EF4-FFF2-40B4-BE49-F238E27FC236}">
                <a16:creationId xmlns:a16="http://schemas.microsoft.com/office/drawing/2014/main" id="{9DB2C469-8FB5-A78A-1719-A25793C6332D}"/>
              </a:ext>
            </a:extLst>
          </p:cNvPr>
          <p:cNvSpPr txBox="1"/>
          <p:nvPr/>
        </p:nvSpPr>
        <p:spPr>
          <a:xfrm>
            <a:off x="1912691" y="5302012"/>
            <a:ext cx="5182939" cy="332142"/>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25000"/>
              </a:lnSpc>
              <a:spcBef>
                <a:spcPts val="100"/>
              </a:spcBef>
            </a:pPr>
            <a:r>
              <a:rPr lang="zh-CN" altLang="en-US" dirty="0">
                <a:latin typeface="Calibri" panose="020F0502020204030204" pitchFamily="34" charset="0"/>
                <a:cs typeface="Calibri" panose="020F0502020204030204" pitchFamily="34" charset="0"/>
              </a:rPr>
              <a:t>客户端收敛方向不同，导致模型收敛变慢且不稳定</a:t>
            </a:r>
          </a:p>
        </p:txBody>
      </p:sp>
      <p:pic>
        <p:nvPicPr>
          <p:cNvPr id="6" name="图片 5">
            <a:extLst>
              <a:ext uri="{FF2B5EF4-FFF2-40B4-BE49-F238E27FC236}">
                <a16:creationId xmlns:a16="http://schemas.microsoft.com/office/drawing/2014/main" id="{65812B4A-C17E-F22F-2817-D5FD725DA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87" y="1572871"/>
            <a:ext cx="7986625" cy="1311087"/>
          </a:xfrm>
          <a:prstGeom prst="rect">
            <a:avLst/>
          </a:prstGeom>
        </p:spPr>
      </p:pic>
    </p:spTree>
    <p:extLst>
      <p:ext uri="{BB962C8B-B14F-4D97-AF65-F5344CB8AC3E}">
        <p14:creationId xmlns:p14="http://schemas.microsoft.com/office/powerpoint/2010/main" val="1929454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F6AA6B-2798-4400-BDA2-1D09C62EEC83}"/>
              </a:ext>
            </a:extLst>
          </p:cNvPr>
          <p:cNvSpPr>
            <a:spLocks noGrp="1"/>
          </p:cNvSpPr>
          <p:nvPr>
            <p:ph type="sldNum" sz="quarter" idx="12"/>
          </p:nvPr>
        </p:nvSpPr>
        <p:spPr/>
        <p:txBody>
          <a:bodyPr/>
          <a:lstStyle/>
          <a:p>
            <a:fld id="{72A5E12F-523A-4D75-95A2-779F57F5D9E2}" type="slidenum">
              <a:rPr lang="zh-CN" altLang="en-US" smtClean="0"/>
              <a:t>13</a:t>
            </a:fld>
            <a:endParaRPr lang="zh-CN" altLang="en-US"/>
          </a:p>
        </p:txBody>
      </p:sp>
      <p:grpSp>
        <p:nvGrpSpPr>
          <p:cNvPr id="14" name="组合 13">
            <a:extLst>
              <a:ext uri="{FF2B5EF4-FFF2-40B4-BE49-F238E27FC236}">
                <a16:creationId xmlns:a16="http://schemas.microsoft.com/office/drawing/2014/main" id="{22C71D1B-0DA2-4B51-869C-0332D3278D77}"/>
              </a:ext>
            </a:extLst>
          </p:cNvPr>
          <p:cNvGrpSpPr/>
          <p:nvPr/>
        </p:nvGrpSpPr>
        <p:grpSpPr>
          <a:xfrm>
            <a:off x="370390" y="1000294"/>
            <a:ext cx="8403220" cy="3468960"/>
            <a:chOff x="370390" y="1000294"/>
            <a:chExt cx="8403220" cy="3873153"/>
          </a:xfrm>
        </p:grpSpPr>
        <p:sp>
          <p:nvSpPr>
            <p:cNvPr id="7" name="矩形 6">
              <a:extLst>
                <a:ext uri="{FF2B5EF4-FFF2-40B4-BE49-F238E27FC236}">
                  <a16:creationId xmlns:a16="http://schemas.microsoft.com/office/drawing/2014/main" id="{18AC44A7-1B7C-4B91-88F7-AD1770E50892}"/>
                </a:ext>
              </a:extLst>
            </p:cNvPr>
            <p:cNvSpPr/>
            <p:nvPr/>
          </p:nvSpPr>
          <p:spPr>
            <a:xfrm>
              <a:off x="370390" y="1523509"/>
              <a:ext cx="8403220" cy="334993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D725FA3-091D-4FA0-8591-63AEBC854D63}"/>
                </a:ext>
              </a:extLst>
            </p:cNvPr>
            <p:cNvSpPr/>
            <p:nvPr/>
          </p:nvSpPr>
          <p:spPr>
            <a:xfrm>
              <a:off x="370390" y="1000294"/>
              <a:ext cx="1932954" cy="523220"/>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相关工作</a:t>
              </a:r>
            </a:p>
          </p:txBody>
        </p:sp>
        <p:sp>
          <p:nvSpPr>
            <p:cNvPr id="12" name="页脚占位符 2">
              <a:extLst>
                <a:ext uri="{FF2B5EF4-FFF2-40B4-BE49-F238E27FC236}">
                  <a16:creationId xmlns:a16="http://schemas.microsoft.com/office/drawing/2014/main" id="{58E5AB90-98EC-447B-A9C4-69DD4E9F390F}"/>
                </a:ext>
              </a:extLst>
            </p:cNvPr>
            <p:cNvSpPr txBox="1">
              <a:spLocks/>
            </p:cNvSpPr>
            <p:nvPr/>
          </p:nvSpPr>
          <p:spPr>
            <a:xfrm>
              <a:off x="410456" y="1563700"/>
              <a:ext cx="8169191" cy="3237500"/>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spcBef>
                  <a:spcPts val="600"/>
                </a:spcBef>
                <a:spcAft>
                  <a:spcPts val="600"/>
                </a:spcAft>
              </a:pPr>
              <a:r>
                <a:rPr lang="zh-CN" altLang="en-US" sz="1400" b="1" dirty="0">
                  <a:solidFill>
                    <a:srgbClr val="6B2D0B"/>
                  </a:solidFill>
                  <a:latin typeface="微软雅黑" panose="020B0503020204020204" pitchFamily="34" charset="-122"/>
                  <a:ea typeface="微软雅黑" panose="020B0503020204020204" pitchFamily="34" charset="-122"/>
                </a:rPr>
                <a:t>数据共享</a:t>
              </a:r>
              <a:endParaRPr lang="en-US" altLang="zh-CN" sz="1400" b="1" dirty="0">
                <a:solidFill>
                  <a:srgbClr val="6B2D0B"/>
                </a:solidFill>
                <a:latin typeface="微软雅黑" panose="020B0503020204020204" pitchFamily="34" charset="-122"/>
                <a:ea typeface="微软雅黑" panose="020B0503020204020204" pitchFamily="34" charset="-122"/>
              </a:endParaRPr>
            </a:p>
            <a:p>
              <a:pPr marL="234000" indent="-457200" algn="l"/>
              <a:r>
                <a:rPr lang="en-US" altLang="zh-CN" sz="1400" dirty="0">
                  <a:solidFill>
                    <a:schemeClr val="tx1"/>
                  </a:solidFill>
                </a:rPr>
                <a:t>[1] </a:t>
              </a:r>
              <a:r>
                <a:rPr lang="en" altLang="zh-CN" sz="1400" dirty="0">
                  <a:solidFill>
                    <a:schemeClr val="tx1"/>
                  </a:solidFill>
                </a:rPr>
                <a:t>Zhao Y, Li M, Lai L, et al. </a:t>
              </a:r>
              <a:r>
                <a:rPr lang="en" altLang="zh-CN" sz="1400" b="1" i="1" dirty="0">
                  <a:solidFill>
                    <a:srgbClr val="02409A"/>
                  </a:solidFill>
                </a:rPr>
                <a:t>Federated Learning with Non-IID Data</a:t>
              </a:r>
              <a:r>
                <a:rPr lang="en" altLang="zh-CN" sz="1400" dirty="0">
                  <a:solidFill>
                    <a:schemeClr val="tx1"/>
                  </a:solidFill>
                </a:rPr>
                <a:t>. arXiv 2018.</a:t>
              </a:r>
              <a:endParaRPr lang="en-US" altLang="zh-CN" sz="1400" dirty="0">
                <a:solidFill>
                  <a:schemeClr val="tx1"/>
                </a:solidFill>
              </a:endParaRPr>
            </a:p>
            <a:p>
              <a:pPr marL="234000" indent="-457200" algn="l">
                <a:spcBef>
                  <a:spcPts val="600"/>
                </a:spcBef>
                <a:spcAft>
                  <a:spcPts val="600"/>
                </a:spcAft>
              </a:pPr>
              <a:r>
                <a:rPr lang="zh-CN" altLang="en-US" sz="1400" b="1" dirty="0">
                  <a:solidFill>
                    <a:srgbClr val="6B2D0B"/>
                  </a:solidFill>
                  <a:latin typeface="微软雅黑" panose="020B0503020204020204" pitchFamily="34" charset="-122"/>
                  <a:ea typeface="微软雅黑" panose="020B0503020204020204" pitchFamily="34" charset="-122"/>
                </a:rPr>
                <a:t>偏移削弱</a:t>
              </a:r>
              <a:endParaRPr lang="en-US" altLang="zh-CN" sz="1400" b="1" dirty="0">
                <a:solidFill>
                  <a:srgbClr val="6B2D0B"/>
                </a:solidFill>
                <a:latin typeface="微软雅黑" panose="020B0503020204020204" pitchFamily="34" charset="-122"/>
                <a:ea typeface="微软雅黑" panose="020B0503020204020204" pitchFamily="34" charset="-122"/>
              </a:endParaRPr>
            </a:p>
            <a:p>
              <a:pPr marL="234000" indent="-457200" algn="l"/>
              <a:r>
                <a:rPr lang="en-US" altLang="zh-CN" sz="1400" dirty="0">
                  <a:solidFill>
                    <a:schemeClr val="tx1"/>
                  </a:solidFill>
                </a:rPr>
                <a:t>[2] </a:t>
              </a:r>
              <a:r>
                <a:rPr lang="en-US" altLang="zh-CN" sz="1400" dirty="0" err="1">
                  <a:solidFill>
                    <a:schemeClr val="tx1"/>
                  </a:solidFill>
                </a:rPr>
                <a:t>Karimireddy</a:t>
              </a:r>
              <a:r>
                <a:rPr lang="en-US" altLang="zh-CN" sz="1400" dirty="0">
                  <a:solidFill>
                    <a:schemeClr val="tx1"/>
                  </a:solidFill>
                </a:rPr>
                <a:t> S P, Kale S, et al. </a:t>
              </a:r>
              <a:r>
                <a:rPr lang="en-US" altLang="zh-CN" sz="1400" b="1" i="1" dirty="0">
                  <a:solidFill>
                    <a:srgbClr val="02409A"/>
                  </a:solidFill>
                </a:rPr>
                <a:t>Scaffold: Stochastic controlled averaging for federated learning</a:t>
              </a:r>
              <a:r>
                <a:rPr lang="en-US" altLang="zh-CN" sz="1400" dirty="0">
                  <a:solidFill>
                    <a:schemeClr val="tx1"/>
                  </a:solidFill>
                </a:rPr>
                <a:t>. ICML 2019.</a:t>
              </a:r>
            </a:p>
            <a:p>
              <a:pPr marL="234000" indent="-457200" algn="l">
                <a:spcBef>
                  <a:spcPts val="600"/>
                </a:spcBef>
                <a:spcAft>
                  <a:spcPts val="600"/>
                </a:spcAft>
              </a:pPr>
              <a:r>
                <a:rPr lang="zh-CN" altLang="en-US" sz="1400" b="1" dirty="0">
                  <a:solidFill>
                    <a:srgbClr val="6B2D0B"/>
                  </a:solidFill>
                  <a:latin typeface="微软雅黑" panose="020B0503020204020204" pitchFamily="34" charset="-122"/>
                  <a:ea typeface="微软雅黑" panose="020B0503020204020204" pitchFamily="34" charset="-122"/>
                </a:rPr>
                <a:t>个性化联邦</a:t>
              </a:r>
              <a:endParaRPr lang="en-US" altLang="zh-CN" sz="1400" b="1" dirty="0">
                <a:solidFill>
                  <a:srgbClr val="6B2D0B"/>
                </a:solidFill>
                <a:latin typeface="微软雅黑" panose="020B0503020204020204" pitchFamily="34" charset="-122"/>
                <a:ea typeface="微软雅黑" panose="020B0503020204020204" pitchFamily="34" charset="-122"/>
              </a:endParaRPr>
            </a:p>
            <a:p>
              <a:pPr marL="234000" indent="-457200" algn="l"/>
              <a:r>
                <a:rPr lang="en-US" altLang="zh-CN" sz="1400" dirty="0">
                  <a:solidFill>
                    <a:schemeClr val="tx1"/>
                  </a:solidFill>
                </a:rPr>
                <a:t>[3] Alireza </a:t>
              </a:r>
              <a:r>
                <a:rPr lang="en-US" altLang="zh-CN" sz="1400" dirty="0" err="1">
                  <a:solidFill>
                    <a:schemeClr val="tx1"/>
                  </a:solidFill>
                </a:rPr>
                <a:t>Fallah</a:t>
              </a:r>
              <a:r>
                <a:rPr lang="en-US" altLang="zh-CN" sz="1400" dirty="0">
                  <a:solidFill>
                    <a:schemeClr val="tx1"/>
                  </a:solidFill>
                </a:rPr>
                <a:t>, Aryan Mokhtari, et al. </a:t>
              </a:r>
              <a:r>
                <a:rPr lang="en-US" altLang="zh-CN" sz="1400" b="1" i="1" dirty="0">
                  <a:solidFill>
                    <a:srgbClr val="02409A"/>
                  </a:solidFill>
                </a:rPr>
                <a:t>Personalized federated learning: A meta-learning approach</a:t>
              </a:r>
              <a:r>
                <a:rPr lang="en-US" altLang="zh-CN" sz="1400" dirty="0">
                  <a:solidFill>
                    <a:schemeClr val="tx1"/>
                  </a:solidFill>
                </a:rPr>
                <a:t>. </a:t>
              </a:r>
              <a:r>
                <a:rPr lang="en-US" altLang="zh-CN" sz="1400" dirty="0" err="1">
                  <a:solidFill>
                    <a:schemeClr val="tx1"/>
                  </a:solidFill>
                </a:rPr>
                <a:t>NeurIPS</a:t>
              </a:r>
              <a:r>
                <a:rPr lang="en-US" altLang="zh-CN" sz="1400" dirty="0">
                  <a:solidFill>
                    <a:schemeClr val="tx1"/>
                  </a:solidFill>
                </a:rPr>
                <a:t> 2020.</a:t>
              </a:r>
            </a:p>
            <a:p>
              <a:pPr marL="234000" indent="-457200" algn="l">
                <a:spcBef>
                  <a:spcPts val="600"/>
                </a:spcBef>
                <a:spcAft>
                  <a:spcPts val="600"/>
                </a:spcAft>
              </a:pPr>
              <a:r>
                <a:rPr lang="zh-CN" altLang="en-US" sz="1400" b="1" dirty="0">
                  <a:solidFill>
                    <a:srgbClr val="6B2D0B"/>
                  </a:solidFill>
                  <a:latin typeface="微软雅黑" panose="020B0503020204020204" pitchFamily="34" charset="-122"/>
                  <a:ea typeface="微软雅黑" panose="020B0503020204020204" pitchFamily="34" charset="-122"/>
                </a:rPr>
                <a:t>聚类联邦</a:t>
              </a:r>
              <a:endParaRPr lang="en-US" altLang="zh-CN" sz="1400" b="1" dirty="0">
                <a:solidFill>
                  <a:srgbClr val="6B2D0B"/>
                </a:solidFill>
                <a:latin typeface="微软雅黑" panose="020B0503020204020204" pitchFamily="34" charset="-122"/>
                <a:ea typeface="微软雅黑" panose="020B0503020204020204" pitchFamily="34" charset="-122"/>
              </a:endParaRPr>
            </a:p>
            <a:p>
              <a:pPr marL="234000" indent="-457200" algn="l"/>
              <a:r>
                <a:rPr lang="en-US" altLang="zh-CN" sz="1400" dirty="0">
                  <a:solidFill>
                    <a:schemeClr val="tx1"/>
                  </a:solidFill>
                </a:rPr>
                <a:t>[4] Sattler F, Müller K R, et al. </a:t>
              </a:r>
              <a:r>
                <a:rPr lang="en-US" altLang="zh-CN" sz="1400" b="1" i="1" dirty="0">
                  <a:solidFill>
                    <a:srgbClr val="02409A"/>
                  </a:solidFill>
                </a:rPr>
                <a:t>Clustered federated learning: Model-agnostic distributed multitask optimization under privacy constraints</a:t>
              </a:r>
              <a:r>
                <a:rPr lang="en-US" altLang="zh-CN" sz="1400" dirty="0">
                  <a:solidFill>
                    <a:schemeClr val="tx1"/>
                  </a:solidFill>
                </a:rPr>
                <a:t>. TNNLS 2020</a:t>
              </a:r>
            </a:p>
          </p:txBody>
        </p:sp>
      </p:grpSp>
      <p:grpSp>
        <p:nvGrpSpPr>
          <p:cNvPr id="4" name="组合 3">
            <a:extLst>
              <a:ext uri="{FF2B5EF4-FFF2-40B4-BE49-F238E27FC236}">
                <a16:creationId xmlns:a16="http://schemas.microsoft.com/office/drawing/2014/main" id="{B86BC464-D0AE-400D-8F95-A8952CDF0C26}"/>
              </a:ext>
            </a:extLst>
          </p:cNvPr>
          <p:cNvGrpSpPr/>
          <p:nvPr/>
        </p:nvGrpSpPr>
        <p:grpSpPr>
          <a:xfrm>
            <a:off x="370390" y="4652226"/>
            <a:ext cx="8403220" cy="1507126"/>
            <a:chOff x="370390" y="5379355"/>
            <a:chExt cx="8403220" cy="767781"/>
          </a:xfrm>
        </p:grpSpPr>
        <p:grpSp>
          <p:nvGrpSpPr>
            <p:cNvPr id="9" name="组合 8">
              <a:extLst>
                <a:ext uri="{FF2B5EF4-FFF2-40B4-BE49-F238E27FC236}">
                  <a16:creationId xmlns:a16="http://schemas.microsoft.com/office/drawing/2014/main" id="{BD1A98BE-6B56-4A19-A562-176080DE460B}"/>
                </a:ext>
              </a:extLst>
            </p:cNvPr>
            <p:cNvGrpSpPr/>
            <p:nvPr/>
          </p:nvGrpSpPr>
          <p:grpSpPr>
            <a:xfrm>
              <a:off x="370390" y="5379355"/>
              <a:ext cx="8403220" cy="767781"/>
              <a:chOff x="370390" y="5162115"/>
              <a:chExt cx="8403220" cy="767781"/>
            </a:xfrm>
          </p:grpSpPr>
          <p:sp>
            <p:nvSpPr>
              <p:cNvPr id="10" name="矩形 9">
                <a:extLst>
                  <a:ext uri="{FF2B5EF4-FFF2-40B4-BE49-F238E27FC236}">
                    <a16:creationId xmlns:a16="http://schemas.microsoft.com/office/drawing/2014/main" id="{2D759106-021E-46E0-B17B-01921FCA8663}"/>
                  </a:ext>
                </a:extLst>
              </p:cNvPr>
              <p:cNvSpPr/>
              <p:nvPr/>
            </p:nvSpPr>
            <p:spPr>
              <a:xfrm>
                <a:off x="370390" y="5162115"/>
                <a:ext cx="878005" cy="767780"/>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问题</a:t>
                </a:r>
              </a:p>
            </p:txBody>
          </p:sp>
          <p:sp>
            <p:nvSpPr>
              <p:cNvPr id="11" name="矩形 10">
                <a:extLst>
                  <a:ext uri="{FF2B5EF4-FFF2-40B4-BE49-F238E27FC236}">
                    <a16:creationId xmlns:a16="http://schemas.microsoft.com/office/drawing/2014/main" id="{B317B77E-E723-427C-A19F-5B803878AF5F}"/>
                  </a:ext>
                </a:extLst>
              </p:cNvPr>
              <p:cNvSpPr/>
              <p:nvPr/>
            </p:nvSpPr>
            <p:spPr>
              <a:xfrm>
                <a:off x="1248395" y="5162116"/>
                <a:ext cx="7525215" cy="767780"/>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页脚占位符 2">
              <a:extLst>
                <a:ext uri="{FF2B5EF4-FFF2-40B4-BE49-F238E27FC236}">
                  <a16:creationId xmlns:a16="http://schemas.microsoft.com/office/drawing/2014/main" id="{E9AC2650-7ACF-46BF-AB87-488909425C44}"/>
                </a:ext>
              </a:extLst>
            </p:cNvPr>
            <p:cNvSpPr txBox="1">
              <a:spLocks/>
            </p:cNvSpPr>
            <p:nvPr/>
          </p:nvSpPr>
          <p:spPr>
            <a:xfrm>
              <a:off x="1336867" y="5432975"/>
              <a:ext cx="7305398" cy="667056"/>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lgn="l">
                <a:lnSpc>
                  <a:spcPct val="125000"/>
                </a:lnSpc>
                <a:buFont typeface="Arial" panose="020B0604020202020204" pitchFamily="34" charset="0"/>
                <a:buChar char="•"/>
              </a:pPr>
              <a:r>
                <a:rPr lang="zh-CN" altLang="en-US" b="1" dirty="0">
                  <a:solidFill>
                    <a:schemeClr val="tx1"/>
                  </a:solidFill>
                </a:rPr>
                <a:t>使用共享客户端数据或者服务器端的代理数据，</a:t>
              </a:r>
              <a:r>
                <a:rPr lang="zh-CN" altLang="en-US" b="1" dirty="0">
                  <a:solidFill>
                    <a:schemeClr val="accent1"/>
                  </a:solidFill>
                </a:rPr>
                <a:t>增加通信成本</a:t>
              </a:r>
              <a:endParaRPr lang="en-US" altLang="zh-CN" b="1" dirty="0">
                <a:solidFill>
                  <a:schemeClr val="accent1"/>
                </a:solidFill>
              </a:endParaRPr>
            </a:p>
            <a:p>
              <a:pPr indent="180000" algn="l">
                <a:lnSpc>
                  <a:spcPct val="125000"/>
                </a:lnSpc>
                <a:buFont typeface="Arial" panose="020B0604020202020204" pitchFamily="34" charset="0"/>
                <a:buChar char="•"/>
              </a:pPr>
              <a:r>
                <a:rPr lang="zh-CN" altLang="en-US" b="1" dirty="0">
                  <a:solidFill>
                    <a:schemeClr val="tx1"/>
                  </a:solidFill>
                </a:rPr>
                <a:t>整体异构性较高时，偏移削弱方法</a:t>
              </a:r>
              <a:r>
                <a:rPr lang="zh-CN" altLang="en-US" b="1" dirty="0">
                  <a:solidFill>
                    <a:schemeClr val="accent1"/>
                  </a:solidFill>
                </a:rPr>
                <a:t>无法学习到好的全局模型</a:t>
              </a:r>
              <a:endParaRPr lang="en-US" altLang="zh-CN" b="1" dirty="0">
                <a:solidFill>
                  <a:schemeClr val="accent1"/>
                </a:solidFill>
              </a:endParaRPr>
            </a:p>
            <a:p>
              <a:pPr indent="180000" algn="l">
                <a:lnSpc>
                  <a:spcPct val="125000"/>
                </a:lnSpc>
                <a:buFont typeface="Arial" panose="020B0604020202020204" pitchFamily="34" charset="0"/>
                <a:buChar char="•"/>
              </a:pPr>
              <a:r>
                <a:rPr lang="zh-CN" altLang="en-US" b="1" dirty="0">
                  <a:solidFill>
                    <a:schemeClr val="tx1"/>
                  </a:solidFill>
                </a:rPr>
                <a:t>本地异构性较高时，个性化联邦</a:t>
              </a:r>
              <a:r>
                <a:rPr lang="zh-CN" altLang="en-US" b="1" dirty="0">
                  <a:solidFill>
                    <a:schemeClr val="accent1"/>
                  </a:solidFill>
                </a:rPr>
                <a:t>无法学习到好的个性化模型</a:t>
              </a:r>
              <a:r>
                <a:rPr lang="zh-CN" altLang="en-US" b="1" dirty="0">
                  <a:solidFill>
                    <a:schemeClr val="tx1"/>
                  </a:solidFill>
                </a:rPr>
                <a:t>，而且让每个客户维护自己的模型会导致客户和服务器之间的</a:t>
              </a:r>
              <a:r>
                <a:rPr lang="zh-CN" altLang="en-US" b="1" dirty="0">
                  <a:solidFill>
                    <a:schemeClr val="accent1"/>
                  </a:solidFill>
                </a:rPr>
                <a:t>高通信成本</a:t>
              </a:r>
              <a:endParaRPr lang="en-US" altLang="zh-CN" b="1" dirty="0">
                <a:solidFill>
                  <a:schemeClr val="accent1"/>
                </a:solidFill>
              </a:endParaRPr>
            </a:p>
            <a:p>
              <a:pPr indent="180000" algn="l">
                <a:lnSpc>
                  <a:spcPct val="125000"/>
                </a:lnSpc>
                <a:buFont typeface="Arial" panose="020B0604020202020204" pitchFamily="34" charset="0"/>
                <a:buChar char="•"/>
              </a:pPr>
              <a:r>
                <a:rPr lang="zh-CN" altLang="en-US" b="1" dirty="0">
                  <a:solidFill>
                    <a:schemeClr val="tx1"/>
                  </a:solidFill>
                </a:rPr>
                <a:t>聚类</a:t>
              </a:r>
              <a:r>
                <a:rPr lang="en-US" altLang="zh-CN" b="1" dirty="0">
                  <a:solidFill>
                    <a:schemeClr val="tx1"/>
                  </a:solidFill>
                </a:rPr>
                <a:t>FL</a:t>
              </a:r>
              <a:r>
                <a:rPr lang="zh-CN" altLang="en-US" b="1" dirty="0">
                  <a:solidFill>
                    <a:schemeClr val="tx1"/>
                  </a:solidFill>
                </a:rPr>
                <a:t>框架可以在</a:t>
              </a:r>
              <a:r>
                <a:rPr lang="zh-CN" altLang="en-US" b="1" dirty="0">
                  <a:solidFill>
                    <a:srgbClr val="FF0000"/>
                  </a:solidFill>
                </a:rPr>
                <a:t>群组层面引入个性化</a:t>
              </a:r>
              <a:r>
                <a:rPr lang="zh-CN" altLang="en-US" b="1" dirty="0">
                  <a:solidFill>
                    <a:schemeClr val="tx1"/>
                  </a:solidFill>
                </a:rPr>
                <a:t>，在</a:t>
              </a:r>
              <a:r>
                <a:rPr lang="zh-CN" altLang="en-US" b="1" dirty="0">
                  <a:solidFill>
                    <a:srgbClr val="FF0000"/>
                  </a:solidFill>
                </a:rPr>
                <a:t>保持个性化</a:t>
              </a:r>
              <a:r>
                <a:rPr lang="en-US" altLang="zh-CN" b="1" dirty="0">
                  <a:solidFill>
                    <a:srgbClr val="FF0000"/>
                  </a:solidFill>
                </a:rPr>
                <a:t>FL</a:t>
              </a:r>
              <a:r>
                <a:rPr lang="zh-CN" altLang="en-US" b="1" dirty="0">
                  <a:solidFill>
                    <a:srgbClr val="FF0000"/>
                  </a:solidFill>
                </a:rPr>
                <a:t>的优势的同时又能够降低通信成本</a:t>
              </a:r>
              <a:endParaRPr lang="en-US" altLang="zh-CN" b="1" dirty="0">
                <a:solidFill>
                  <a:srgbClr val="FF0000"/>
                </a:solidFill>
              </a:endParaRPr>
            </a:p>
            <a:p>
              <a:pPr indent="180000" algn="l">
                <a:lnSpc>
                  <a:spcPct val="125000"/>
                </a:lnSpc>
                <a:buFont typeface="Arial" panose="020B0604020202020204" pitchFamily="34" charset="0"/>
                <a:buChar char="•"/>
              </a:pPr>
              <a:endParaRPr lang="en-US" altLang="zh-CN" b="1" dirty="0">
                <a:solidFill>
                  <a:schemeClr val="accent1"/>
                </a:solidFill>
              </a:endParaRPr>
            </a:p>
          </p:txBody>
        </p:sp>
      </p:grpSp>
      <p:sp>
        <p:nvSpPr>
          <p:cNvPr id="5" name="文本框 4">
            <a:extLst>
              <a:ext uri="{FF2B5EF4-FFF2-40B4-BE49-F238E27FC236}">
                <a16:creationId xmlns:a16="http://schemas.microsoft.com/office/drawing/2014/main" id="{E5119B8E-A219-4A14-6679-8AF0F0F9F0A9}"/>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spTree>
    <p:extLst>
      <p:ext uri="{BB962C8B-B14F-4D97-AF65-F5344CB8AC3E}">
        <p14:creationId xmlns:p14="http://schemas.microsoft.com/office/powerpoint/2010/main" val="397627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14</a:t>
            </a:fld>
            <a:endParaRPr lang="zh-CN" altLang="en-US"/>
          </a:p>
        </p:txBody>
      </p:sp>
      <p:sp>
        <p:nvSpPr>
          <p:cNvPr id="31" name="文本框 30">
            <a:extLst>
              <a:ext uri="{FF2B5EF4-FFF2-40B4-BE49-F238E27FC236}">
                <a16:creationId xmlns:a16="http://schemas.microsoft.com/office/drawing/2014/main" id="{69D06273-CB20-47D2-B42A-B5D5240D26F8}"/>
              </a:ext>
            </a:extLst>
          </p:cNvPr>
          <p:cNvSpPr txBox="1"/>
          <p:nvPr/>
        </p:nvSpPr>
        <p:spPr>
          <a:xfrm>
            <a:off x="480698" y="853491"/>
            <a:ext cx="8098223" cy="1340752"/>
          </a:xfrm>
          <a:prstGeom prst="rect">
            <a:avLst/>
          </a:prstGeom>
          <a:noFill/>
        </p:spPr>
        <p:txBody>
          <a:bodyPr wrap="square" rtlCol="0">
            <a:spAutoFit/>
          </a:bodyPr>
          <a:lstStyle/>
          <a:p>
            <a:pPr>
              <a:lnSpc>
                <a:spcPct val="150000"/>
              </a:lnSpc>
            </a:pPr>
            <a:r>
              <a:rPr lang="zh-CN" altLang="en-US" sz="2000" b="1" dirty="0">
                <a:latin typeface="Calibri" panose="020F0502020204030204" pitchFamily="34" charset="0"/>
                <a:ea typeface="微软雅黑" panose="020B0503020204020204" pitchFamily="34" charset="-122"/>
              </a:rPr>
              <a:t>问题与动机</a:t>
            </a:r>
            <a:endParaRPr lang="en-US" altLang="zh-CN" sz="2000" b="1"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latin typeface="Calibri" panose="020F0502020204030204" pitchFamily="34" charset="0"/>
                <a:ea typeface="微软雅黑" panose="020B0503020204020204" pitchFamily="34" charset="-122"/>
              </a:rPr>
              <a:t>问题：</a:t>
            </a:r>
            <a:r>
              <a:rPr lang="zh-CN" altLang="en-US" dirty="0">
                <a:latin typeface="Calibri" panose="020F0502020204030204" pitchFamily="34" charset="0"/>
                <a:ea typeface="微软雅黑" panose="020B0503020204020204" pitchFamily="34" charset="-122"/>
              </a:rPr>
              <a:t>如何解决</a:t>
            </a:r>
            <a:r>
              <a:rPr lang="zh-CN" altLang="en-US" b="1" dirty="0">
                <a:solidFill>
                  <a:schemeClr val="accent1"/>
                </a:solidFill>
                <a:latin typeface="Calibri" panose="020F0502020204030204" pitchFamily="34" charset="0"/>
                <a:ea typeface="微软雅黑" panose="020B0503020204020204" pitchFamily="34" charset="-122"/>
              </a:rPr>
              <a:t>图间联邦学习图分类</a:t>
            </a:r>
            <a:r>
              <a:rPr lang="zh-CN" altLang="en-US" dirty="0">
                <a:latin typeface="Calibri" panose="020F0502020204030204" pitchFamily="34" charset="0"/>
                <a:ea typeface="微软雅黑" panose="020B0503020204020204" pitchFamily="34" charset="-122"/>
              </a:rPr>
              <a:t>任务下的结构和特征异构性？</a:t>
            </a:r>
            <a:endParaRPr lang="en-US" altLang="zh-CN" dirty="0">
              <a:latin typeface="Calibri" panose="020F0502020204030204" pitchFamily="34" charset="0"/>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b="1" dirty="0">
                <a:latin typeface="Calibri" panose="020F0502020204030204" pitchFamily="34" charset="0"/>
                <a:ea typeface="微软雅黑" panose="020B0503020204020204" pitchFamily="34" charset="-122"/>
              </a:rPr>
              <a:t>动机：</a:t>
            </a:r>
            <a:r>
              <a:rPr lang="zh-CN" altLang="en-US" dirty="0">
                <a:latin typeface="Calibri" panose="020F0502020204030204" pitchFamily="34" charset="0"/>
                <a:ea typeface="微软雅黑" panose="020B0503020204020204" pitchFamily="34" charset="-122"/>
              </a:rPr>
              <a:t>受到</a:t>
            </a:r>
            <a:r>
              <a:rPr lang="zh-CN" altLang="en-US" b="1" dirty="0">
                <a:solidFill>
                  <a:schemeClr val="accent1"/>
                </a:solidFill>
                <a:latin typeface="Calibri" panose="020F0502020204030204" pitchFamily="34" charset="0"/>
                <a:ea typeface="微软雅黑" panose="020B0503020204020204" pitchFamily="34" charset="-122"/>
              </a:rPr>
              <a:t>聚类联邦</a:t>
            </a:r>
            <a:r>
              <a:rPr lang="zh-CN" altLang="en-US" dirty="0">
                <a:latin typeface="Calibri" panose="020F0502020204030204" pitchFamily="34" charset="0"/>
                <a:ea typeface="微软雅黑" panose="020B0503020204020204" pitchFamily="34" charset="-122"/>
              </a:rPr>
              <a:t>的启发，用聚类来处理客户端间图的</a:t>
            </a:r>
            <a:r>
              <a:rPr lang="zh-CN" altLang="en-US" b="1" dirty="0">
                <a:solidFill>
                  <a:schemeClr val="accent1"/>
                </a:solidFill>
                <a:latin typeface="Calibri" panose="020F0502020204030204" pitchFamily="34" charset="0"/>
                <a:ea typeface="微软雅黑" panose="020B0503020204020204" pitchFamily="34" charset="-122"/>
              </a:rPr>
              <a:t>相似性</a:t>
            </a:r>
            <a:r>
              <a:rPr lang="zh-CN" altLang="en-US" dirty="0">
                <a:latin typeface="Calibri" panose="020F0502020204030204" pitchFamily="34" charset="0"/>
                <a:ea typeface="微软雅黑" panose="020B0503020204020204" pitchFamily="34" charset="-122"/>
              </a:rPr>
              <a:t>与</a:t>
            </a:r>
            <a:r>
              <a:rPr lang="zh-CN" altLang="en-US" b="1" dirty="0">
                <a:solidFill>
                  <a:schemeClr val="accent1"/>
                </a:solidFill>
                <a:latin typeface="Calibri" panose="020F0502020204030204" pitchFamily="34" charset="0"/>
                <a:ea typeface="微软雅黑" panose="020B0503020204020204" pitchFamily="34" charset="-122"/>
              </a:rPr>
              <a:t>异构性</a:t>
            </a:r>
            <a:endParaRPr lang="en-US" altLang="zh-CN" b="1" dirty="0">
              <a:solidFill>
                <a:schemeClr val="accent1"/>
              </a:solidFill>
              <a:latin typeface="Calibri" panose="020F0502020204030204" pitchFamily="34" charset="0"/>
              <a:ea typeface="微软雅黑" panose="020B0503020204020204" pitchFamily="34" charset="-122"/>
            </a:endParaRPr>
          </a:p>
        </p:txBody>
      </p:sp>
      <p:sp>
        <p:nvSpPr>
          <p:cNvPr id="17" name="文本框 16">
            <a:extLst>
              <a:ext uri="{FF2B5EF4-FFF2-40B4-BE49-F238E27FC236}">
                <a16:creationId xmlns:a16="http://schemas.microsoft.com/office/drawing/2014/main" id="{846428A1-17D8-4739-A520-311CFF7E3593}"/>
              </a:ext>
            </a:extLst>
          </p:cNvPr>
          <p:cNvSpPr txBox="1"/>
          <p:nvPr/>
        </p:nvSpPr>
        <p:spPr>
          <a:xfrm>
            <a:off x="428281" y="199434"/>
            <a:ext cx="4553622" cy="523220"/>
          </a:xfrm>
          <a:prstGeom prst="rect">
            <a:avLst/>
          </a:prstGeom>
          <a:noFill/>
        </p:spPr>
        <p:txBody>
          <a:bodyPr wrap="square" rtlCol="0">
            <a:spAutoFit/>
          </a:bodyPr>
          <a:lstStyle/>
          <a:p>
            <a:r>
              <a:rPr lang="zh-CN" altLang="en-US" sz="2800" b="1" spc="-5">
                <a:solidFill>
                  <a:srgbClr val="FFFFFF"/>
                </a:solidFill>
                <a:latin typeface="Arial"/>
                <a:ea typeface="+mj-ea"/>
                <a:cs typeface="Arial"/>
              </a:rPr>
              <a:t>研究背景</a:t>
            </a:r>
            <a:endParaRPr lang="zh-CN" altLang="en-US" sz="2800" b="1" spc="-5" dirty="0">
              <a:solidFill>
                <a:srgbClr val="FFFFFF"/>
              </a:solidFill>
              <a:latin typeface="Arial"/>
              <a:ea typeface="+mj-ea"/>
              <a:cs typeface="Arial"/>
            </a:endParaRPr>
          </a:p>
        </p:txBody>
      </p:sp>
      <p:pic>
        <p:nvPicPr>
          <p:cNvPr id="9" name="图形 8">
            <a:extLst>
              <a:ext uri="{FF2B5EF4-FFF2-40B4-BE49-F238E27FC236}">
                <a16:creationId xmlns:a16="http://schemas.microsoft.com/office/drawing/2014/main" id="{F66C6303-64E4-37C3-C1DB-B7C7D8CF34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0519" y="2723811"/>
            <a:ext cx="6722962" cy="3280698"/>
          </a:xfrm>
          <a:prstGeom prst="rect">
            <a:avLst/>
          </a:prstGeom>
        </p:spPr>
      </p:pic>
      <p:sp>
        <p:nvSpPr>
          <p:cNvPr id="10" name="文本框 9">
            <a:extLst>
              <a:ext uri="{FF2B5EF4-FFF2-40B4-BE49-F238E27FC236}">
                <a16:creationId xmlns:a16="http://schemas.microsoft.com/office/drawing/2014/main" id="{55C7A86C-DEB4-700D-1C3E-3C5A8238C7BD}"/>
              </a:ext>
            </a:extLst>
          </p:cNvPr>
          <p:cNvSpPr txBox="1"/>
          <p:nvPr/>
        </p:nvSpPr>
        <p:spPr>
          <a:xfrm>
            <a:off x="2954984" y="2228964"/>
            <a:ext cx="3024577" cy="506292"/>
          </a:xfrm>
          <a:prstGeom prst="rect">
            <a:avLst/>
          </a:prstGeom>
          <a:noFill/>
        </p:spPr>
        <p:txBody>
          <a:bodyPr wrap="square" rtlCol="0">
            <a:spAutoFit/>
          </a:bodyPr>
          <a:lstStyle/>
          <a:p>
            <a:pPr>
              <a:lnSpc>
                <a:spcPct val="150000"/>
              </a:lnSpc>
            </a:pPr>
            <a:r>
              <a:rPr lang="en-US" altLang="zh-CN" sz="2000" b="1" dirty="0">
                <a:latin typeface="Calibri" panose="020F0502020204030204" pitchFamily="34" charset="0"/>
                <a:ea typeface="微软雅黑" panose="020B0503020204020204" pitchFamily="34" charset="-122"/>
              </a:rPr>
              <a:t>Cluster Federated Learning</a:t>
            </a:r>
          </a:p>
        </p:txBody>
      </p:sp>
    </p:spTree>
    <p:extLst>
      <p:ext uri="{BB962C8B-B14F-4D97-AF65-F5344CB8AC3E}">
        <p14:creationId xmlns:p14="http://schemas.microsoft.com/office/powerpoint/2010/main" val="2630902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15</a:t>
            </a:fld>
            <a:endParaRPr lang="zh-CN" altLang="en-US"/>
          </a:p>
        </p:txBody>
      </p:sp>
      <p:sp>
        <p:nvSpPr>
          <p:cNvPr id="48" name="文本框 47">
            <a:extLst>
              <a:ext uri="{FF2B5EF4-FFF2-40B4-BE49-F238E27FC236}">
                <a16:creationId xmlns:a16="http://schemas.microsoft.com/office/drawing/2014/main" id="{3DC87FC0-D6E5-4D5A-9F2E-730058CAC4F3}"/>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48556"/>
            <a:ext cx="5772155" cy="2233913"/>
            <a:chOff x="1549246" y="2331574"/>
            <a:chExt cx="5772155"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323652" cy="523220"/>
              <a:chOff x="1104898" y="1549242"/>
              <a:chExt cx="2323652"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a:latin typeface="微软雅黑" panose="020B0503020204020204" pitchFamily="34" charset="-122"/>
                    <a:ea typeface="微软雅黑" panose="020B0503020204020204" pitchFamily="34" charset="-122"/>
                  </a:rPr>
                  <a:t>方法建模</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文本框 24">
              <a:extLst>
                <a:ext uri="{FF2B5EF4-FFF2-40B4-BE49-F238E27FC236}">
                  <a16:creationId xmlns:a16="http://schemas.microsoft.com/office/drawing/2014/main" id="{5B122D93-9830-4131-886A-16CBB3F17B29}"/>
                </a:ext>
              </a:extLst>
            </p:cNvPr>
            <p:cNvSpPr txBox="1"/>
            <p:nvPr/>
          </p:nvSpPr>
          <p:spPr>
            <a:xfrm>
              <a:off x="4426209" y="4103822"/>
              <a:ext cx="2895192" cy="461665"/>
            </a:xfrm>
            <a:prstGeom prst="rect">
              <a:avLst/>
            </a:prstGeom>
            <a:noFill/>
          </p:spPr>
          <p:txBody>
            <a:bodyPr wrap="square" rtlCol="0">
              <a:spAutoFit/>
            </a:bodyPr>
            <a:lstStyle/>
            <a:p>
              <a:endParaRPr lang="en-US" altLang="zh-CN" sz="2400" b="1" spc="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5E02492D-66B2-4D59-9B1D-A1740FF47339}"/>
                </a:ext>
              </a:extLst>
            </p:cNvPr>
            <p:cNvSpPr txBox="1"/>
            <p:nvPr/>
          </p:nvSpPr>
          <p:spPr>
            <a:xfrm>
              <a:off x="4426209" y="3156602"/>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模型设计思路</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35E55FCD-9D03-48E3-AEA1-5A12479574C3}"/>
                </a:ext>
              </a:extLst>
            </p:cNvPr>
            <p:cNvSpPr txBox="1"/>
            <p:nvPr/>
          </p:nvSpPr>
          <p:spPr>
            <a:xfrm>
              <a:off x="4426210" y="2361234"/>
              <a:ext cx="2362368" cy="461665"/>
            </a:xfrm>
            <a:prstGeom prst="rect">
              <a:avLst/>
            </a:prstGeom>
            <a:noFill/>
          </p:spPr>
          <p:txBody>
            <a:bodyPr wrap="square" rtlCol="0">
              <a:spAutoFit/>
            </a:bodyPr>
            <a:lstStyle/>
            <a:p>
              <a:r>
                <a:rPr lang="en-US" altLang="zh-CN" sz="2400" b="1" spc="200">
                  <a:solidFill>
                    <a:schemeClr val="tx1">
                      <a:lumMod val="75000"/>
                      <a:lumOff val="25000"/>
                    </a:schemeClr>
                  </a:solidFill>
                  <a:latin typeface="微软雅黑" panose="020B0503020204020204" pitchFamily="34" charset="-122"/>
                  <a:ea typeface="微软雅黑" panose="020B0503020204020204" pitchFamily="34" charset="-122"/>
                </a:rPr>
                <a:t> </a:t>
              </a: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3999083" y="2331574"/>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8932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9D3119-9A56-435A-8C75-92BD3F4E7D74}"/>
              </a:ext>
            </a:extLst>
          </p:cNvPr>
          <p:cNvSpPr>
            <a:spLocks noGrp="1"/>
          </p:cNvSpPr>
          <p:nvPr>
            <p:ph type="sldNum" sz="quarter" idx="12"/>
          </p:nvPr>
        </p:nvSpPr>
        <p:spPr/>
        <p:txBody>
          <a:bodyPr/>
          <a:lstStyle/>
          <a:p>
            <a:fld id="{72A5E12F-523A-4D75-95A2-779F57F5D9E2}" type="slidenum">
              <a:rPr lang="zh-CN" altLang="en-US" smtClean="0"/>
              <a:t>16</a:t>
            </a:fld>
            <a:endParaRPr lang="zh-CN" altLang="en-US"/>
          </a:p>
        </p:txBody>
      </p:sp>
      <p:sp>
        <p:nvSpPr>
          <p:cNvPr id="4" name="文本框 3">
            <a:extLst>
              <a:ext uri="{FF2B5EF4-FFF2-40B4-BE49-F238E27FC236}">
                <a16:creationId xmlns:a16="http://schemas.microsoft.com/office/drawing/2014/main" id="{34316023-2ECF-44CF-AF95-1CDB0936ECF2}"/>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方法建模</a:t>
            </a:r>
          </a:p>
        </p:txBody>
      </p:sp>
      <p:sp>
        <p:nvSpPr>
          <p:cNvPr id="21" name="文本框 20">
            <a:extLst>
              <a:ext uri="{FF2B5EF4-FFF2-40B4-BE49-F238E27FC236}">
                <a16:creationId xmlns:a16="http://schemas.microsoft.com/office/drawing/2014/main" id="{C253284E-2468-7923-74AA-111B1DC5CC46}"/>
              </a:ext>
            </a:extLst>
          </p:cNvPr>
          <p:cNvSpPr txBox="1"/>
          <p:nvPr/>
        </p:nvSpPr>
        <p:spPr>
          <a:xfrm>
            <a:off x="480698" y="853491"/>
            <a:ext cx="8098223" cy="504882"/>
          </a:xfrm>
          <a:prstGeom prst="rect">
            <a:avLst/>
          </a:prstGeom>
          <a:noFill/>
        </p:spPr>
        <p:txBody>
          <a:bodyPr wrap="square" rtlCol="0">
            <a:spAutoFit/>
          </a:bodyPr>
          <a:lstStyle/>
          <a:p>
            <a:pPr>
              <a:lnSpc>
                <a:spcPct val="150000"/>
              </a:lnSpc>
            </a:pPr>
            <a:r>
              <a:rPr lang="zh-CN" altLang="en-US" sz="2000" b="1" dirty="0">
                <a:solidFill>
                  <a:schemeClr val="accent1"/>
                </a:solidFill>
                <a:latin typeface="Calibri" panose="020F0502020204030204" pitchFamily="34" charset="0"/>
                <a:ea typeface="微软雅黑" panose="020B0503020204020204" pitchFamily="34" charset="-122"/>
              </a:rPr>
              <a:t>联邦学习假设</a:t>
            </a:r>
            <a:endParaRPr lang="en-US" altLang="zh-CN" sz="2000" b="1" dirty="0">
              <a:solidFill>
                <a:schemeClr val="accent1"/>
              </a:solidFill>
              <a:latin typeface="Calibri" panose="020F0502020204030204" pitchFamily="34" charset="0"/>
              <a:ea typeface="微软雅黑" panose="020B0503020204020204" pitchFamily="34" charset="-122"/>
            </a:endParaRPr>
          </a:p>
        </p:txBody>
      </p:sp>
      <p:pic>
        <p:nvPicPr>
          <p:cNvPr id="36" name="图片 35" descr="文本, 信件&#10;&#10;描述已自动生成">
            <a:extLst>
              <a:ext uri="{FF2B5EF4-FFF2-40B4-BE49-F238E27FC236}">
                <a16:creationId xmlns:a16="http://schemas.microsoft.com/office/drawing/2014/main" id="{13D3C4F1-F390-5BFC-6687-C5914D3C7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161" y="1551590"/>
            <a:ext cx="4269263" cy="2141232"/>
          </a:xfrm>
          <a:prstGeom prst="rect">
            <a:avLst/>
          </a:prstGeom>
        </p:spPr>
      </p:pic>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E83323AE-24B2-CCEB-9D21-FD76969DB09C}"/>
                  </a:ext>
                </a:extLst>
              </p:cNvPr>
              <p:cNvSpPr txBox="1"/>
              <p:nvPr/>
            </p:nvSpPr>
            <p:spPr>
              <a:xfrm>
                <a:off x="480697" y="1489402"/>
                <a:ext cx="3772803" cy="1607235"/>
              </a:xfrm>
              <a:prstGeom prst="rect">
                <a:avLst/>
              </a:prstGeom>
              <a:noFill/>
            </p:spPr>
            <p:txBody>
              <a:bodyPr wrap="square" rtlCol="0">
                <a:spAutoFit/>
              </a:bodyPr>
              <a:lstStyle/>
              <a:p>
                <a:pPr>
                  <a:lnSpc>
                    <a:spcPct val="125000"/>
                  </a:lnSpc>
                </a:pPr>
                <a:r>
                  <a:rPr lang="zh-CN" altLang="en-US" sz="1600" b="1" dirty="0">
                    <a:latin typeface="Calibri" panose="020F0502020204030204" pitchFamily="34" charset="0"/>
                    <a:ea typeface="微软雅黑" panose="020B0503020204020204" pitchFamily="34" charset="-122"/>
                  </a:rPr>
                  <a:t>联邦学习隐含的假设是，可以学习到一个模型</a:t>
                </a:r>
                <a14:m>
                  <m:oMath xmlns:m="http://schemas.openxmlformats.org/officeDocument/2006/math">
                    <m:sSup>
                      <m:sSupPr>
                        <m:ctrlPr>
                          <a:rPr lang="en-US" altLang="zh-CN" sz="1600" b="1" i="1">
                            <a:latin typeface="Cambria Math" panose="02040503050406030204" pitchFamily="18" charset="0"/>
                            <a:ea typeface="微软雅黑" panose="020B0503020204020204" pitchFamily="34" charset="-122"/>
                          </a:rPr>
                        </m:ctrlPr>
                      </m:sSupPr>
                      <m:e>
                        <m:r>
                          <a:rPr lang="zh-CN" altLang="en-US" sz="1600" b="1" i="1">
                            <a:latin typeface="Cambria Math" panose="02040503050406030204" pitchFamily="18" charset="0"/>
                            <a:ea typeface="微软雅黑" panose="020B0503020204020204" pitchFamily="34" charset="-122"/>
                          </a:rPr>
                          <m:t>𝜽</m:t>
                        </m:r>
                      </m:e>
                      <m:sup>
                        <m:r>
                          <a:rPr lang="en-US" altLang="zh-CN" sz="1600" b="1" i="1">
                            <a:latin typeface="Cambria Math" panose="02040503050406030204" pitchFamily="18" charset="0"/>
                            <a:ea typeface="微软雅黑" panose="020B0503020204020204" pitchFamily="34" charset="-122"/>
                          </a:rPr>
                          <m:t>∗</m:t>
                        </m:r>
                      </m:sup>
                    </m:sSup>
                  </m:oMath>
                </a14:m>
                <a:r>
                  <a:rPr lang="zh-CN" altLang="en-US" sz="1600" b="1" dirty="0">
                    <a:latin typeface="Calibri" panose="020F0502020204030204" pitchFamily="34" charset="0"/>
                    <a:ea typeface="微软雅黑" panose="020B0503020204020204" pitchFamily="34" charset="-122"/>
                  </a:rPr>
                  <a:t>同时适合所有客户端的数据分布，称</a:t>
                </a:r>
                <a:r>
                  <a:rPr lang="zh-CN" altLang="en-US" sz="1600" b="1" dirty="0">
                    <a:solidFill>
                      <a:schemeClr val="accent1"/>
                    </a:solidFill>
                    <a:latin typeface="Calibri" panose="020F0502020204030204" pitchFamily="34" charset="0"/>
                    <a:ea typeface="微软雅黑" panose="020B0503020204020204" pitchFamily="34" charset="-122"/>
                  </a:rPr>
                  <a:t>模型</a:t>
                </a:r>
                <a14:m>
                  <m:oMath xmlns:m="http://schemas.openxmlformats.org/officeDocument/2006/math">
                    <m:sSup>
                      <m:sSupPr>
                        <m:ctrlPr>
                          <a:rPr lang="en-US" altLang="zh-CN" sz="1600" b="1" i="1" smtClean="0">
                            <a:solidFill>
                              <a:schemeClr val="accent1"/>
                            </a:solidFill>
                            <a:latin typeface="Cambria Math" panose="02040503050406030204" pitchFamily="18" charset="0"/>
                            <a:ea typeface="微软雅黑" panose="020B0503020204020204" pitchFamily="34" charset="-122"/>
                          </a:rPr>
                        </m:ctrlPr>
                      </m:sSupPr>
                      <m:e>
                        <m:r>
                          <a:rPr lang="zh-CN" altLang="en-US" sz="1600" b="1" i="1" smtClean="0">
                            <a:solidFill>
                              <a:schemeClr val="accent1"/>
                            </a:solidFill>
                            <a:latin typeface="Cambria Math" panose="02040503050406030204" pitchFamily="18" charset="0"/>
                            <a:ea typeface="微软雅黑" panose="020B0503020204020204" pitchFamily="34" charset="-122"/>
                          </a:rPr>
                          <m:t>𝜽</m:t>
                        </m:r>
                      </m:e>
                      <m:sup>
                        <m:r>
                          <a:rPr lang="en-US" altLang="zh-CN" sz="1600" b="1" i="1" smtClean="0">
                            <a:solidFill>
                              <a:schemeClr val="accent1"/>
                            </a:solidFill>
                            <a:latin typeface="Cambria Math" panose="02040503050406030204" pitchFamily="18" charset="0"/>
                            <a:ea typeface="微软雅黑" panose="020B0503020204020204" pitchFamily="34" charset="-122"/>
                          </a:rPr>
                          <m:t>∗</m:t>
                        </m:r>
                      </m:sup>
                    </m:sSup>
                  </m:oMath>
                </a14:m>
                <a:r>
                  <a:rPr lang="zh-CN" altLang="en-US" sz="1600" b="1" dirty="0">
                    <a:solidFill>
                      <a:schemeClr val="accent1"/>
                    </a:solidFill>
                    <a:latin typeface="Calibri" panose="020F0502020204030204" pitchFamily="34" charset="0"/>
                    <a:ea typeface="微软雅黑" panose="020B0503020204020204" pitchFamily="34" charset="-122"/>
                  </a:rPr>
                  <a:t>为</a:t>
                </a:r>
                <a:r>
                  <a:rPr lang="en-US" altLang="zh-CN" sz="1600" b="1" dirty="0">
                    <a:solidFill>
                      <a:schemeClr val="accent1"/>
                    </a:solidFill>
                    <a:latin typeface="Calibri" panose="020F0502020204030204" pitchFamily="34" charset="0"/>
                    <a:ea typeface="微软雅黑" panose="020B0503020204020204" pitchFamily="34" charset="-122"/>
                  </a:rPr>
                  <a:t>FL</a:t>
                </a:r>
                <a:r>
                  <a:rPr lang="zh-CN" altLang="en-US" sz="1600" b="1" dirty="0">
                    <a:solidFill>
                      <a:schemeClr val="accent1"/>
                    </a:solidFill>
                    <a:latin typeface="Calibri" panose="020F0502020204030204" pitchFamily="34" charset="0"/>
                    <a:ea typeface="微软雅黑" panose="020B0503020204020204" pitchFamily="34" charset="-122"/>
                  </a:rPr>
                  <a:t>静止点</a:t>
                </a:r>
                <a:r>
                  <a:rPr lang="zh-CN" altLang="en-US" sz="1600" dirty="0">
                    <a:latin typeface="Calibri" panose="020F0502020204030204" pitchFamily="34" charset="0"/>
                    <a:ea typeface="微软雅黑" panose="020B0503020204020204" pitchFamily="34" charset="-122"/>
                  </a:rPr>
                  <a:t>。（当然这种假设并不一直成立，一般的</a:t>
                </a:r>
                <a:r>
                  <a:rPr lang="en-US" altLang="zh-CN" sz="1600" dirty="0">
                    <a:latin typeface="Calibri" panose="020F0502020204030204" pitchFamily="34" charset="0"/>
                    <a:ea typeface="微软雅黑" panose="020B0503020204020204" pitchFamily="34" charset="-122"/>
                  </a:rPr>
                  <a:t>FL</a:t>
                </a:r>
                <a:r>
                  <a:rPr lang="zh-CN" altLang="en-US" sz="1600" dirty="0">
                    <a:latin typeface="Calibri" panose="020F0502020204030204" pitchFamily="34" charset="0"/>
                    <a:ea typeface="微软雅黑" panose="020B0503020204020204" pitchFamily="34" charset="-122"/>
                  </a:rPr>
                  <a:t>算法无法同时优化所有客户端的损失函数）</a:t>
                </a:r>
                <a:endParaRPr lang="en-US" altLang="zh-CN" sz="1600" dirty="0">
                  <a:latin typeface="Calibri" panose="020F0502020204030204" pitchFamily="34" charset="0"/>
                  <a:ea typeface="微软雅黑" panose="020B0503020204020204" pitchFamily="34" charset="-122"/>
                </a:endParaRPr>
              </a:p>
            </p:txBody>
          </p:sp>
        </mc:Choice>
        <mc:Fallback xmlns="">
          <p:sp>
            <p:nvSpPr>
              <p:cNvPr id="37" name="文本框 36">
                <a:extLst>
                  <a:ext uri="{FF2B5EF4-FFF2-40B4-BE49-F238E27FC236}">
                    <a16:creationId xmlns:a16="http://schemas.microsoft.com/office/drawing/2014/main" id="{E83323AE-24B2-CCEB-9D21-FD76969DB09C}"/>
                  </a:ext>
                </a:extLst>
              </p:cNvPr>
              <p:cNvSpPr txBox="1">
                <a:spLocks noRot="1" noChangeAspect="1" noMove="1" noResize="1" noEditPoints="1" noAdjustHandles="1" noChangeArrowheads="1" noChangeShapeType="1" noTextEdit="1"/>
              </p:cNvSpPr>
              <p:nvPr/>
            </p:nvSpPr>
            <p:spPr>
              <a:xfrm>
                <a:off x="480697" y="1489402"/>
                <a:ext cx="3772803" cy="1607235"/>
              </a:xfrm>
              <a:prstGeom prst="rect">
                <a:avLst/>
              </a:prstGeom>
              <a:blipFill>
                <a:blip r:embed="rId4"/>
                <a:stretch>
                  <a:fillRect l="-969" b="-37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947B6F8C-B64F-1095-635D-8ACD179003C5}"/>
                  </a:ext>
                </a:extLst>
              </p:cNvPr>
              <p:cNvSpPr txBox="1"/>
              <p:nvPr/>
            </p:nvSpPr>
            <p:spPr>
              <a:xfrm>
                <a:off x="480698" y="3957802"/>
                <a:ext cx="8278021" cy="683905"/>
              </a:xfrm>
              <a:prstGeom prst="rect">
                <a:avLst/>
              </a:prstGeom>
              <a:noFill/>
            </p:spPr>
            <p:txBody>
              <a:bodyPr wrap="square" rtlCol="0">
                <a:spAutoFit/>
              </a:bodyPr>
              <a:lstStyle/>
              <a:p>
                <a:pPr>
                  <a:lnSpc>
                    <a:spcPct val="125000"/>
                  </a:lnSpc>
                </a:pPr>
                <a:r>
                  <a:rPr lang="zh-CN" altLang="en-US" sz="1600" dirty="0">
                    <a:latin typeface="Calibri" panose="020F0502020204030204" pitchFamily="34" charset="0"/>
                    <a:ea typeface="微软雅黑" panose="020B0503020204020204" pitchFamily="34" charset="-122"/>
                  </a:rPr>
                  <a:t>基于上述假设，若有</a:t>
                </a:r>
                <a:r>
                  <a:rPr lang="en-US" altLang="zh-CN" sz="1600" dirty="0">
                    <a:latin typeface="Calibri" panose="020F0502020204030204" pitchFamily="34" charset="0"/>
                    <a:ea typeface="微软雅黑" panose="020B0503020204020204" pitchFamily="34" charset="-122"/>
                  </a:rPr>
                  <a:t>m</a:t>
                </a:r>
                <a:r>
                  <a:rPr lang="zh-CN" altLang="en-US" sz="1600" dirty="0">
                    <a:latin typeface="Calibri" panose="020F0502020204030204" pitchFamily="34" charset="0"/>
                    <a:ea typeface="微软雅黑" panose="020B0503020204020204" pitchFamily="34" charset="-122"/>
                  </a:rPr>
                  <a:t>个服从</a:t>
                </a:r>
                <a14:m>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zh-CN" altLang="en-US" sz="1600" b="0" i="1" smtClean="0">
                            <a:latin typeface="Cambria Math" panose="02040503050406030204" pitchFamily="18" charset="0"/>
                            <a:ea typeface="微软雅黑" panose="020B0503020204020204" pitchFamily="34" charset="-122"/>
                          </a:rPr>
                          <m:t>𝜑</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en-US" sz="1600" dirty="0">
                    <a:latin typeface="Calibri" panose="020F0502020204030204" pitchFamily="34" charset="0"/>
                    <a:ea typeface="微软雅黑" panose="020B0503020204020204" pitchFamily="34" charset="-122"/>
                  </a:rPr>
                  <a:t>或</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zh-CN" altLang="en-US" sz="1600" b="0" i="1">
                            <a:latin typeface="Cambria Math" panose="02040503050406030204" pitchFamily="18" charset="0"/>
                            <a:ea typeface="微软雅黑" panose="020B0503020204020204" pitchFamily="34" charset="-122"/>
                          </a:rPr>
                          <m:t>𝜑</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Calibri" panose="020F0502020204030204" pitchFamily="34" charset="0"/>
                    <a:ea typeface="微软雅黑" panose="020B0503020204020204" pitchFamily="34" charset="-122"/>
                  </a:rPr>
                  <a:t>分布的客户端，则联邦学习的</a:t>
                </a:r>
                <a:r>
                  <a:rPr lang="zh-CN" altLang="en-US" sz="1600" b="1" dirty="0">
                    <a:latin typeface="Calibri" panose="020F0502020204030204" pitchFamily="34" charset="0"/>
                    <a:ea typeface="微软雅黑" panose="020B0503020204020204" pitchFamily="34" charset="-122"/>
                  </a:rPr>
                  <a:t>损失</a:t>
                </a:r>
                <a:r>
                  <a:rPr lang="zh-CN" altLang="en-US" sz="1600" dirty="0">
                    <a:latin typeface="Calibri" panose="020F0502020204030204" pitchFamily="34" charset="0"/>
                    <a:ea typeface="微软雅黑" panose="020B0503020204020204" pitchFamily="34" charset="-122"/>
                  </a:rPr>
                  <a:t>可以表示为</a:t>
                </a:r>
                <a:r>
                  <a:rPr lang="zh-CN" altLang="en-US" sz="1600" b="1" dirty="0">
                    <a:latin typeface="Calibri" panose="020F0502020204030204" pitchFamily="34" charset="0"/>
                    <a:ea typeface="微软雅黑" panose="020B0503020204020204" pitchFamily="34" charset="-122"/>
                  </a:rPr>
                  <a:t>两类分布损失的加权求和</a:t>
                </a:r>
                <a:endParaRPr lang="en-US" altLang="zh-CN" sz="1600" b="1" dirty="0">
                  <a:latin typeface="Calibri" panose="020F0502020204030204" pitchFamily="34" charset="0"/>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947B6F8C-B64F-1095-635D-8ACD179003C5}"/>
                  </a:ext>
                </a:extLst>
              </p:cNvPr>
              <p:cNvSpPr txBox="1">
                <a:spLocks noRot="1" noChangeAspect="1" noMove="1" noResize="1" noEditPoints="1" noAdjustHandles="1" noChangeArrowheads="1" noChangeShapeType="1" noTextEdit="1"/>
              </p:cNvSpPr>
              <p:nvPr/>
            </p:nvSpPr>
            <p:spPr>
              <a:xfrm>
                <a:off x="480698" y="3957802"/>
                <a:ext cx="8278021" cy="683905"/>
              </a:xfrm>
              <a:prstGeom prst="rect">
                <a:avLst/>
              </a:prstGeom>
              <a:blipFill>
                <a:blip r:embed="rId5"/>
                <a:stretch>
                  <a:fillRect l="-442" b="-10714"/>
                </a:stretch>
              </a:blipFill>
            </p:spPr>
            <p:txBody>
              <a:bodyPr/>
              <a:lstStyle/>
              <a:p>
                <a:r>
                  <a:rPr lang="zh-CN" altLang="en-US">
                    <a:noFill/>
                  </a:rPr>
                  <a:t> </a:t>
                </a:r>
              </a:p>
            </p:txBody>
          </p:sp>
        </mc:Fallback>
      </mc:AlternateContent>
      <p:pic>
        <p:nvPicPr>
          <p:cNvPr id="40" name="图片 39" descr="文本&#10;&#10;描述已自动生成">
            <a:extLst>
              <a:ext uri="{FF2B5EF4-FFF2-40B4-BE49-F238E27FC236}">
                <a16:creationId xmlns:a16="http://schemas.microsoft.com/office/drawing/2014/main" id="{968A8C27-7411-281B-7084-C22A1757E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6775" y="5305816"/>
            <a:ext cx="3837847" cy="698693"/>
          </a:xfrm>
          <a:prstGeom prst="rect">
            <a:avLst/>
          </a:prstGeom>
        </p:spPr>
      </p:pic>
      <p:pic>
        <p:nvPicPr>
          <p:cNvPr id="42" name="图片 41" descr="图示&#10;&#10;低可信度描述已自动生成">
            <a:extLst>
              <a:ext uri="{FF2B5EF4-FFF2-40B4-BE49-F238E27FC236}">
                <a16:creationId xmlns:a16="http://schemas.microsoft.com/office/drawing/2014/main" id="{35EA9162-7416-FE43-71C2-EC4F54DD57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2511" y="4709437"/>
            <a:ext cx="3986373" cy="543288"/>
          </a:xfrm>
          <a:prstGeom prst="rect">
            <a:avLst/>
          </a:prstGeom>
        </p:spPr>
      </p:pic>
    </p:spTree>
    <p:extLst>
      <p:ext uri="{BB962C8B-B14F-4D97-AF65-F5344CB8AC3E}">
        <p14:creationId xmlns:p14="http://schemas.microsoft.com/office/powerpoint/2010/main" val="3483449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9D3119-9A56-435A-8C75-92BD3F4E7D74}"/>
              </a:ext>
            </a:extLst>
          </p:cNvPr>
          <p:cNvSpPr>
            <a:spLocks noGrp="1"/>
          </p:cNvSpPr>
          <p:nvPr>
            <p:ph type="sldNum" sz="quarter" idx="12"/>
          </p:nvPr>
        </p:nvSpPr>
        <p:spPr/>
        <p:txBody>
          <a:bodyPr/>
          <a:lstStyle/>
          <a:p>
            <a:fld id="{72A5E12F-523A-4D75-95A2-779F57F5D9E2}" type="slidenum">
              <a:rPr lang="zh-CN" altLang="en-US" smtClean="0"/>
              <a:t>17</a:t>
            </a:fld>
            <a:endParaRPr lang="zh-CN" altLang="en-US"/>
          </a:p>
        </p:txBody>
      </p:sp>
      <p:sp>
        <p:nvSpPr>
          <p:cNvPr id="4" name="文本框 3">
            <a:extLst>
              <a:ext uri="{FF2B5EF4-FFF2-40B4-BE49-F238E27FC236}">
                <a16:creationId xmlns:a16="http://schemas.microsoft.com/office/drawing/2014/main" id="{34316023-2ECF-44CF-AF95-1CDB0936ECF2}"/>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方法建模</a:t>
            </a:r>
          </a:p>
        </p:txBody>
      </p:sp>
      <p:sp>
        <p:nvSpPr>
          <p:cNvPr id="21" name="文本框 20">
            <a:extLst>
              <a:ext uri="{FF2B5EF4-FFF2-40B4-BE49-F238E27FC236}">
                <a16:creationId xmlns:a16="http://schemas.microsoft.com/office/drawing/2014/main" id="{C253284E-2468-7923-74AA-111B1DC5CC46}"/>
              </a:ext>
            </a:extLst>
          </p:cNvPr>
          <p:cNvSpPr txBox="1"/>
          <p:nvPr/>
        </p:nvSpPr>
        <p:spPr>
          <a:xfrm>
            <a:off x="480698" y="853491"/>
            <a:ext cx="8098223" cy="504882"/>
          </a:xfrm>
          <a:prstGeom prst="rect">
            <a:avLst/>
          </a:prstGeom>
          <a:noFill/>
        </p:spPr>
        <p:txBody>
          <a:bodyPr wrap="square" rtlCol="0">
            <a:spAutoFit/>
          </a:bodyPr>
          <a:lstStyle/>
          <a:p>
            <a:pPr>
              <a:lnSpc>
                <a:spcPct val="150000"/>
              </a:lnSpc>
            </a:pPr>
            <a:r>
              <a:rPr lang="zh-CN" altLang="en-US" sz="2000" b="1" dirty="0">
                <a:solidFill>
                  <a:schemeClr val="accent1"/>
                </a:solidFill>
                <a:latin typeface="Calibri" panose="020F0502020204030204" pitchFamily="34" charset="0"/>
                <a:ea typeface="微软雅黑" panose="020B0503020204020204" pitchFamily="34" charset="-122"/>
              </a:rPr>
              <a:t>到达静止点时，可以根据余弦相似性来区分开户端的数据分布</a:t>
            </a:r>
            <a:endParaRPr lang="en-US" altLang="zh-CN" sz="2000" b="1" dirty="0">
              <a:solidFill>
                <a:schemeClr val="accent1"/>
              </a:solidFill>
              <a:latin typeface="Calibri" panose="020F0502020204030204" pitchFamily="34" charset="0"/>
              <a:ea typeface="微软雅黑" panose="020B0503020204020204" pitchFamily="34" charset="-122"/>
            </a:endParaRPr>
          </a:p>
        </p:txBody>
      </p:sp>
      <p:pic>
        <p:nvPicPr>
          <p:cNvPr id="5" name="图片 4" descr="文本&#10;&#10;中度可信度描述已自动生成">
            <a:extLst>
              <a:ext uri="{FF2B5EF4-FFF2-40B4-BE49-F238E27FC236}">
                <a16:creationId xmlns:a16="http://schemas.microsoft.com/office/drawing/2014/main" id="{79EFE365-509F-FC4E-758A-309D02A07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345" y="1873418"/>
            <a:ext cx="3952982" cy="50957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5457931-7563-02BC-EBBF-B2E42191EA84}"/>
                  </a:ext>
                </a:extLst>
              </p:cNvPr>
              <p:cNvSpPr txBox="1"/>
              <p:nvPr/>
            </p:nvSpPr>
            <p:spPr>
              <a:xfrm>
                <a:off x="480698" y="1489210"/>
                <a:ext cx="7882466" cy="384208"/>
              </a:xfrm>
              <a:prstGeom prst="rect">
                <a:avLst/>
              </a:prstGeom>
              <a:noFill/>
            </p:spPr>
            <p:txBody>
              <a:bodyPr wrap="square" rtlCol="0">
                <a:spAutoFit/>
              </a:bodyPr>
              <a:lstStyle/>
              <a:p>
                <a:pPr>
                  <a:lnSpc>
                    <a:spcPct val="125000"/>
                  </a:lnSpc>
                </a:pPr>
                <a:r>
                  <a:rPr lang="zh-CN" altLang="en-US" sz="1600" dirty="0">
                    <a:latin typeface="Calibri" panose="020F0502020204030204" pitchFamily="34" charset="0"/>
                    <a:ea typeface="微软雅黑" panose="020B0503020204020204" pitchFamily="34" charset="-122"/>
                  </a:rPr>
                  <a:t>当联邦学习收敛到了一个静止点 </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r>
                          <a:rPr lang="zh-CN" altLang="en-US" sz="1600" i="1" smtClean="0">
                            <a:latin typeface="Cambria Math" panose="02040503050406030204" pitchFamily="18" charset="0"/>
                            <a:ea typeface="微软雅黑" panose="020B0503020204020204" pitchFamily="34" charset="-122"/>
                          </a:rPr>
                          <m:t>𝜃</m:t>
                        </m:r>
                      </m:e>
                      <m:sup>
                        <m:r>
                          <a:rPr lang="zh-CN" altLang="en-US" sz="1600" i="1">
                            <a:latin typeface="Cambria Math" panose="02040503050406030204" pitchFamily="18" charset="0"/>
                            <a:ea typeface="微软雅黑" panose="020B0503020204020204" pitchFamily="34" charset="-122"/>
                          </a:rPr>
                          <m:t>∗</m:t>
                        </m:r>
                      </m:sup>
                    </m:sSup>
                  </m:oMath>
                </a14:m>
                <a:r>
                  <a:rPr lang="zh-CN" altLang="en-US" sz="1600" dirty="0">
                    <a:latin typeface="Calibri" panose="020F0502020204030204" pitchFamily="34" charset="0"/>
                    <a:ea typeface="微软雅黑" panose="020B0503020204020204" pitchFamily="34" charset="-122"/>
                  </a:rPr>
                  <a:t>，此时可以认为学习到了一个最优模型</a:t>
                </a:r>
                <a:endParaRPr lang="en-US" altLang="zh-CN" sz="1600" dirty="0">
                  <a:latin typeface="Calibri" panose="020F0502020204030204" pitchFamily="34" charset="0"/>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A5457931-7563-02BC-EBBF-B2E42191EA84}"/>
                  </a:ext>
                </a:extLst>
              </p:cNvPr>
              <p:cNvSpPr txBox="1">
                <a:spLocks noRot="1" noChangeAspect="1" noMove="1" noResize="1" noEditPoints="1" noAdjustHandles="1" noChangeArrowheads="1" noChangeShapeType="1" noTextEdit="1"/>
              </p:cNvSpPr>
              <p:nvPr/>
            </p:nvSpPr>
            <p:spPr>
              <a:xfrm>
                <a:off x="480698" y="1489210"/>
                <a:ext cx="7882466" cy="384208"/>
              </a:xfrm>
              <a:prstGeom prst="rect">
                <a:avLst/>
              </a:prstGeom>
              <a:blipFill>
                <a:blip r:embed="rId4"/>
                <a:stretch>
                  <a:fillRect l="-464" b="-19048"/>
                </a:stretch>
              </a:blipFill>
            </p:spPr>
            <p:txBody>
              <a:bodyPr/>
              <a:lstStyle/>
              <a:p>
                <a:r>
                  <a:rPr lang="zh-CN" altLang="en-US">
                    <a:noFill/>
                  </a:rPr>
                  <a:t> </a:t>
                </a:r>
              </a:p>
            </p:txBody>
          </p:sp>
        </mc:Fallback>
      </mc:AlternateContent>
      <p:pic>
        <p:nvPicPr>
          <p:cNvPr id="14" name="图片 13" descr="图表&#10;&#10;描述已自动生成">
            <a:extLst>
              <a:ext uri="{FF2B5EF4-FFF2-40B4-BE49-F238E27FC236}">
                <a16:creationId xmlns:a16="http://schemas.microsoft.com/office/drawing/2014/main" id="{AA3E7005-591F-CE69-C496-C39947B75A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0471" y="2382997"/>
            <a:ext cx="4488450" cy="2333567"/>
          </a:xfrm>
          <a:prstGeom prst="rect">
            <a:avLst/>
          </a:prstGeom>
        </p:spPr>
      </p:pic>
      <p:sp>
        <p:nvSpPr>
          <p:cNvPr id="16" name="文本框 15">
            <a:extLst>
              <a:ext uri="{FF2B5EF4-FFF2-40B4-BE49-F238E27FC236}">
                <a16:creationId xmlns:a16="http://schemas.microsoft.com/office/drawing/2014/main" id="{B4B9AE21-65C8-0659-5C34-EF3D497D7455}"/>
              </a:ext>
            </a:extLst>
          </p:cNvPr>
          <p:cNvSpPr txBox="1"/>
          <p:nvPr/>
        </p:nvSpPr>
        <p:spPr>
          <a:xfrm>
            <a:off x="480698" y="2625382"/>
            <a:ext cx="2652920" cy="1607235"/>
          </a:xfrm>
          <a:prstGeom prst="rect">
            <a:avLst/>
          </a:prstGeom>
          <a:noFill/>
        </p:spPr>
        <p:txBody>
          <a:bodyPr wrap="square">
            <a:spAutoFit/>
          </a:bodyPr>
          <a:lstStyle/>
          <a:p>
            <a:pPr>
              <a:lnSpc>
                <a:spcPct val="125000"/>
              </a:lnSpc>
            </a:pPr>
            <a:r>
              <a:rPr lang="zh-CN" altLang="en-US" sz="1600" dirty="0"/>
              <a:t>启示：在联邦学习目标 θ 的静止解中，我们可以通过检查客户的梯度更新之间的余弦相似性，根据他们的隐藏数据分布来区分客户端</a:t>
            </a:r>
          </a:p>
        </p:txBody>
      </p:sp>
      <p:pic>
        <p:nvPicPr>
          <p:cNvPr id="7" name="图片 6" descr="文本, 信件&#10;&#10;描述已自动生成">
            <a:extLst>
              <a:ext uri="{FF2B5EF4-FFF2-40B4-BE49-F238E27FC236}">
                <a16:creationId xmlns:a16="http://schemas.microsoft.com/office/drawing/2014/main" id="{3350ECC5-547A-8D51-6036-7FD6EBDF7C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874" y="5051653"/>
            <a:ext cx="5026251" cy="992541"/>
          </a:xfrm>
          <a:prstGeom prst="rect">
            <a:avLst/>
          </a:prstGeom>
        </p:spPr>
      </p:pic>
      <p:grpSp>
        <p:nvGrpSpPr>
          <p:cNvPr id="10" name="组合 9">
            <a:extLst>
              <a:ext uri="{FF2B5EF4-FFF2-40B4-BE49-F238E27FC236}">
                <a16:creationId xmlns:a16="http://schemas.microsoft.com/office/drawing/2014/main" id="{6084F1EF-1EA7-44DC-9202-CBE63B97E1F2}"/>
              </a:ext>
            </a:extLst>
          </p:cNvPr>
          <p:cNvGrpSpPr/>
          <p:nvPr/>
        </p:nvGrpSpPr>
        <p:grpSpPr>
          <a:xfrm>
            <a:off x="956846" y="2547663"/>
            <a:ext cx="7230308" cy="1762674"/>
            <a:chOff x="1252800" y="2211631"/>
            <a:chExt cx="6698686" cy="2396284"/>
          </a:xfrm>
        </p:grpSpPr>
        <p:sp>
          <p:nvSpPr>
            <p:cNvPr id="11" name="矩形 10">
              <a:extLst>
                <a:ext uri="{FF2B5EF4-FFF2-40B4-BE49-F238E27FC236}">
                  <a16:creationId xmlns:a16="http://schemas.microsoft.com/office/drawing/2014/main" id="{696E5B60-BA4D-4D58-8753-CAE3D32C282D}"/>
                </a:ext>
              </a:extLst>
            </p:cNvPr>
            <p:cNvSpPr/>
            <p:nvPr/>
          </p:nvSpPr>
          <p:spPr>
            <a:xfrm>
              <a:off x="1252800" y="2211631"/>
              <a:ext cx="6698686" cy="2396284"/>
            </a:xfrm>
            <a:prstGeom prst="rect">
              <a:avLst/>
            </a:prstGeom>
            <a:solidFill>
              <a:schemeClr val="accent1">
                <a:lumMod val="60000"/>
                <a:lumOff val="4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E43DF3C-B6FC-45A1-92E3-8E903DC4EA05}"/>
                    </a:ext>
                  </a:extLst>
                </p:cNvPr>
                <p:cNvSpPr/>
                <p:nvPr/>
              </p:nvSpPr>
              <p:spPr>
                <a:xfrm>
                  <a:off x="1381865" y="2716483"/>
                  <a:ext cx="6569621" cy="1313982"/>
                </a:xfrm>
                <a:prstGeom prst="rect">
                  <a:avLst/>
                </a:prstGeom>
                <a:ln w="19050">
                  <a:noFill/>
                </a:ln>
              </p:spPr>
              <p:txBody>
                <a:bodyPr wrap="square">
                  <a:spAutoFit/>
                </a:bodyPr>
                <a:lstStyle/>
                <a:p>
                  <a:pPr>
                    <a:lnSpc>
                      <a:spcPct val="150000"/>
                    </a:lnSpc>
                  </a:pPr>
                  <a:r>
                    <a:rPr lang="zh-CN" altLang="en-US" sz="2000" b="1" dirty="0">
                      <a:solidFill>
                        <a:schemeClr val="bg1"/>
                      </a:solidFill>
                      <a:latin typeface="Calibri" panose="020F0502020204030204" pitchFamily="34" charset="0"/>
                      <a:ea typeface="微软雅黑" panose="020B0503020204020204" pitchFamily="34" charset="-122"/>
                    </a:rPr>
                    <a:t>由于实际情况中即使数据分布相同的两个</a:t>
                  </a:r>
                  <a:r>
                    <a:rPr lang="en-US" altLang="zh-CN" sz="2000" b="1" dirty="0">
                      <a:solidFill>
                        <a:schemeClr val="bg1"/>
                      </a:solidFill>
                      <a:latin typeface="Calibri" panose="020F0502020204030204" pitchFamily="34" charset="0"/>
                      <a:ea typeface="微软雅黑" panose="020B0503020204020204" pitchFamily="34" charset="-122"/>
                    </a:rPr>
                    <a:t>client</a:t>
                  </a:r>
                  <a:r>
                    <a:rPr lang="zh-CN" altLang="en-US" sz="2000" b="1" dirty="0">
                      <a:solidFill>
                        <a:schemeClr val="bg1"/>
                      </a:solidFill>
                      <a:latin typeface="Calibri" panose="020F0502020204030204" pitchFamily="34" charset="0"/>
                      <a:ea typeface="微软雅黑" panose="020B0503020204020204" pitchFamily="34" charset="-122"/>
                    </a:rPr>
                    <a:t>，在 </a:t>
                  </a:r>
                  <a14:m>
                    <m:oMath xmlns:m="http://schemas.openxmlformats.org/officeDocument/2006/math">
                      <m:sSup>
                        <m:sSupPr>
                          <m:ctrlPr>
                            <a:rPr lang="en-US" altLang="zh-CN" sz="2000" b="1" i="1">
                              <a:solidFill>
                                <a:schemeClr val="bg1"/>
                              </a:solidFill>
                              <a:latin typeface="Cambria Math" panose="02040503050406030204" pitchFamily="18" charset="0"/>
                              <a:ea typeface="微软雅黑" panose="020B0503020204020204" pitchFamily="34" charset="-122"/>
                            </a:rPr>
                          </m:ctrlPr>
                        </m:sSupPr>
                        <m:e>
                          <m:r>
                            <a:rPr lang="zh-CN" altLang="en-US" sz="2000" b="1">
                              <a:solidFill>
                                <a:schemeClr val="bg1"/>
                              </a:solidFill>
                              <a:latin typeface="Cambria Math" panose="02040503050406030204" pitchFamily="18" charset="0"/>
                              <a:ea typeface="微软雅黑" panose="020B0503020204020204" pitchFamily="34" charset="-122"/>
                            </a:rPr>
                            <m:t>𝜃</m:t>
                          </m:r>
                        </m:e>
                        <m:sup>
                          <m:r>
                            <a:rPr lang="zh-CN" altLang="en-US" sz="2000" b="1">
                              <a:solidFill>
                                <a:schemeClr val="bg1"/>
                              </a:solidFill>
                              <a:latin typeface="Cambria Math" panose="02040503050406030204" pitchFamily="18" charset="0"/>
                              <a:ea typeface="微软雅黑" panose="020B0503020204020204" pitchFamily="34" charset="-122"/>
                            </a:rPr>
                            <m:t>∗</m:t>
                          </m:r>
                        </m:sup>
                      </m:sSup>
                    </m:oMath>
                  </a14:m>
                  <a:r>
                    <a:rPr lang="zh-CN" altLang="en-US" sz="2000" b="1" dirty="0">
                      <a:solidFill>
                        <a:schemeClr val="bg1"/>
                      </a:solidFill>
                      <a:latin typeface="Calibri" panose="020F0502020204030204" pitchFamily="34" charset="0"/>
                      <a:ea typeface="微软雅黑" panose="020B0503020204020204" pitchFamily="34" charset="-122"/>
                    </a:rPr>
                    <a:t> 处的梯度也很难同时为</a:t>
                  </a:r>
                  <a:r>
                    <a:rPr lang="en-US" altLang="zh-CN" sz="2000" b="1" dirty="0">
                      <a:solidFill>
                        <a:schemeClr val="bg1"/>
                      </a:solidFill>
                      <a:latin typeface="Calibri" panose="020F0502020204030204" pitchFamily="34" charset="0"/>
                      <a:ea typeface="微软雅黑" panose="020B0503020204020204" pitchFamily="34" charset="-122"/>
                    </a:rPr>
                    <a:t>0</a:t>
                  </a:r>
                  <a:r>
                    <a:rPr lang="zh-CN" altLang="en-US" sz="2000" b="1" dirty="0">
                      <a:solidFill>
                        <a:schemeClr val="bg1"/>
                      </a:solidFill>
                      <a:latin typeface="Calibri" panose="020F0502020204030204" pitchFamily="34" charset="0"/>
                      <a:ea typeface="微软雅黑" panose="020B0503020204020204" pitchFamily="34" charset="-122"/>
                    </a:rPr>
                    <a:t>，因此</a:t>
                  </a:r>
                  <a:r>
                    <a:rPr lang="zh-CN" altLang="en-US" sz="2000" b="1" dirty="0">
                      <a:solidFill>
                        <a:srgbClr val="3C3C8E"/>
                      </a:solidFill>
                      <a:latin typeface="Calibri" panose="020F0502020204030204" pitchFamily="34" charset="0"/>
                      <a:ea typeface="微软雅黑" panose="020B0503020204020204" pitchFamily="34" charset="-122"/>
                    </a:rPr>
                    <a:t>无法找到理想中的静止点</a:t>
                  </a:r>
                  <a:endParaRPr lang="zh-CN" altLang="en-US" sz="2000" b="1" dirty="0">
                    <a:solidFill>
                      <a:schemeClr val="bg1"/>
                    </a:solidFill>
                    <a:latin typeface="Calibri" panose="020F0502020204030204" pitchFamily="34" charset="0"/>
                    <a:ea typeface="微软雅黑" panose="020B0503020204020204" pitchFamily="34" charset="-122"/>
                  </a:endParaRPr>
                </a:p>
              </p:txBody>
            </p:sp>
          </mc:Choice>
          <mc:Fallback xmlns="">
            <p:sp>
              <p:nvSpPr>
                <p:cNvPr id="12" name="矩形 11">
                  <a:extLst>
                    <a:ext uri="{FF2B5EF4-FFF2-40B4-BE49-F238E27FC236}">
                      <a16:creationId xmlns:a16="http://schemas.microsoft.com/office/drawing/2014/main" id="{1E43DF3C-B6FC-45A1-92E3-8E903DC4EA05}"/>
                    </a:ext>
                  </a:extLst>
                </p:cNvPr>
                <p:cNvSpPr>
                  <a:spLocks noRot="1" noChangeAspect="1" noMove="1" noResize="1" noEditPoints="1" noAdjustHandles="1" noChangeArrowheads="1" noChangeShapeType="1" noTextEdit="1"/>
                </p:cNvSpPr>
                <p:nvPr/>
              </p:nvSpPr>
              <p:spPr>
                <a:xfrm>
                  <a:off x="1381865" y="2716483"/>
                  <a:ext cx="6569621" cy="1313982"/>
                </a:xfrm>
                <a:prstGeom prst="rect">
                  <a:avLst/>
                </a:prstGeom>
                <a:blipFill>
                  <a:blip r:embed="rId7"/>
                  <a:stretch>
                    <a:fillRect l="-946" b="-10759"/>
                  </a:stretch>
                </a:blipFill>
                <a:ln w="19050">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19897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568EF03E-623B-B6F1-D54F-02D5D52C95D5}"/>
              </a:ext>
            </a:extLst>
          </p:cNvPr>
          <p:cNvSpPr/>
          <p:nvPr/>
        </p:nvSpPr>
        <p:spPr>
          <a:xfrm>
            <a:off x="5983841" y="1934891"/>
            <a:ext cx="2655868" cy="209079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669D3119-9A56-435A-8C75-92BD3F4E7D74}"/>
              </a:ext>
            </a:extLst>
          </p:cNvPr>
          <p:cNvSpPr>
            <a:spLocks noGrp="1"/>
          </p:cNvSpPr>
          <p:nvPr>
            <p:ph type="sldNum" sz="quarter" idx="12"/>
          </p:nvPr>
        </p:nvSpPr>
        <p:spPr/>
        <p:txBody>
          <a:bodyPr/>
          <a:lstStyle/>
          <a:p>
            <a:fld id="{72A5E12F-523A-4D75-95A2-779F57F5D9E2}" type="slidenum">
              <a:rPr lang="zh-CN" altLang="en-US" smtClean="0"/>
              <a:t>18</a:t>
            </a:fld>
            <a:endParaRPr lang="zh-CN" altLang="en-US"/>
          </a:p>
        </p:txBody>
      </p:sp>
      <p:sp>
        <p:nvSpPr>
          <p:cNvPr id="4" name="文本框 3">
            <a:extLst>
              <a:ext uri="{FF2B5EF4-FFF2-40B4-BE49-F238E27FC236}">
                <a16:creationId xmlns:a16="http://schemas.microsoft.com/office/drawing/2014/main" id="{34316023-2ECF-44CF-AF95-1CDB0936ECF2}"/>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方法建模</a:t>
            </a:r>
          </a:p>
        </p:txBody>
      </p:sp>
      <p:sp>
        <p:nvSpPr>
          <p:cNvPr id="21" name="文本框 20">
            <a:extLst>
              <a:ext uri="{FF2B5EF4-FFF2-40B4-BE49-F238E27FC236}">
                <a16:creationId xmlns:a16="http://schemas.microsoft.com/office/drawing/2014/main" id="{C253284E-2468-7923-74AA-111B1DC5CC46}"/>
              </a:ext>
            </a:extLst>
          </p:cNvPr>
          <p:cNvSpPr txBox="1"/>
          <p:nvPr/>
        </p:nvSpPr>
        <p:spPr>
          <a:xfrm>
            <a:off x="480698" y="853491"/>
            <a:ext cx="8098223" cy="504882"/>
          </a:xfrm>
          <a:prstGeom prst="rect">
            <a:avLst/>
          </a:prstGeom>
          <a:noFill/>
        </p:spPr>
        <p:txBody>
          <a:bodyPr wrap="square" rtlCol="0">
            <a:spAutoFit/>
          </a:bodyPr>
          <a:lstStyle/>
          <a:p>
            <a:pPr>
              <a:lnSpc>
                <a:spcPct val="150000"/>
              </a:lnSpc>
            </a:pPr>
            <a:r>
              <a:rPr lang="en-US" altLang="zh-CN" sz="2000" b="1" dirty="0">
                <a:solidFill>
                  <a:schemeClr val="accent1"/>
                </a:solidFill>
                <a:latin typeface="Calibri" panose="020F0502020204030204" pitchFamily="34" charset="0"/>
                <a:ea typeface="微软雅黑" panose="020B0503020204020204" pitchFamily="34" charset="-122"/>
              </a:rPr>
              <a:t>GCFL</a:t>
            </a:r>
            <a:r>
              <a:rPr lang="zh-CN" altLang="en-US" sz="2000" b="1" dirty="0">
                <a:solidFill>
                  <a:schemeClr val="accent1"/>
                </a:solidFill>
                <a:latin typeface="Calibri" panose="020F0502020204030204" pitchFamily="34" charset="0"/>
                <a:ea typeface="微软雅黑" panose="020B0503020204020204" pitchFamily="34" charset="-122"/>
              </a:rPr>
              <a:t>：</a:t>
            </a:r>
            <a:r>
              <a:rPr lang="en-US" altLang="zh-CN" sz="2000" b="1" dirty="0">
                <a:solidFill>
                  <a:schemeClr val="accent1"/>
                </a:solidFill>
                <a:latin typeface="Calibri" panose="020F0502020204030204" pitchFamily="34" charset="0"/>
                <a:ea typeface="微软雅黑" panose="020B0503020204020204" pitchFamily="34" charset="-122"/>
              </a:rPr>
              <a:t>Top-down Bi-partitioning Mechanism</a:t>
            </a:r>
          </a:p>
        </p:txBody>
      </p:sp>
      <p:sp>
        <p:nvSpPr>
          <p:cNvPr id="8" name="文本框 7">
            <a:extLst>
              <a:ext uri="{FF2B5EF4-FFF2-40B4-BE49-F238E27FC236}">
                <a16:creationId xmlns:a16="http://schemas.microsoft.com/office/drawing/2014/main" id="{1D19600A-EF50-D964-D0AC-EB73514A5BDF}"/>
              </a:ext>
            </a:extLst>
          </p:cNvPr>
          <p:cNvSpPr txBox="1"/>
          <p:nvPr/>
        </p:nvSpPr>
        <p:spPr>
          <a:xfrm>
            <a:off x="480696" y="1489210"/>
            <a:ext cx="8057129" cy="584775"/>
          </a:xfrm>
          <a:prstGeom prst="rect">
            <a:avLst/>
          </a:prstGeom>
          <a:noFill/>
        </p:spPr>
        <p:txBody>
          <a:bodyPr wrap="square">
            <a:spAutoFit/>
          </a:bodyPr>
          <a:lstStyle/>
          <a:p>
            <a:r>
              <a:rPr lang="zh-CN" altLang="en-US" sz="1600" dirty="0">
                <a:latin typeface="Calibri" panose="020F0502020204030204" pitchFamily="34" charset="0"/>
                <a:ea typeface="微软雅黑" panose="020B0503020204020204" pitchFamily="34" charset="-122"/>
              </a:rPr>
              <a:t>首先引入一个超参数作为标准，根据是否接近静止点来决定是否停止一般联邦学习算法。</a:t>
            </a:r>
          </a:p>
          <a:p>
            <a:endParaRPr lang="zh-CN" altLang="en-US" sz="1600" dirty="0">
              <a:latin typeface="Calibri" panose="020F0502020204030204" pitchFamily="34" charset="0"/>
              <a:ea typeface="微软雅黑" panose="020B0503020204020204" pitchFamily="34" charset="-122"/>
            </a:endParaRPr>
          </a:p>
        </p:txBody>
      </p:sp>
      <p:pic>
        <p:nvPicPr>
          <p:cNvPr id="9" name="图片 8" descr="图片包含 形状&#10;&#10;描述已自动生成">
            <a:extLst>
              <a:ext uri="{FF2B5EF4-FFF2-40B4-BE49-F238E27FC236}">
                <a16:creationId xmlns:a16="http://schemas.microsoft.com/office/drawing/2014/main" id="{966803FC-7BE3-39F0-6649-D528A3301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796" y="1984340"/>
            <a:ext cx="2992161" cy="786891"/>
          </a:xfrm>
          <a:prstGeom prst="rect">
            <a:avLst/>
          </a:prstGeom>
        </p:spPr>
      </p:pic>
      <p:pic>
        <p:nvPicPr>
          <p:cNvPr id="3" name="图片 2" descr="文本&#10;&#10;描述已自动生成">
            <a:extLst>
              <a:ext uri="{FF2B5EF4-FFF2-40B4-BE49-F238E27FC236}">
                <a16:creationId xmlns:a16="http://schemas.microsoft.com/office/drawing/2014/main" id="{574D277E-14C4-BD8D-E1C7-65D6189CB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6861" y="3408210"/>
            <a:ext cx="3053993" cy="488233"/>
          </a:xfrm>
          <a:prstGeom prst="rect">
            <a:avLst/>
          </a:prstGeom>
        </p:spPr>
      </p:pic>
      <p:sp>
        <p:nvSpPr>
          <p:cNvPr id="5" name="文本框 4">
            <a:extLst>
              <a:ext uri="{FF2B5EF4-FFF2-40B4-BE49-F238E27FC236}">
                <a16:creationId xmlns:a16="http://schemas.microsoft.com/office/drawing/2014/main" id="{895784DC-A5C9-6931-259E-BFC6D9AD2676}"/>
              </a:ext>
            </a:extLst>
          </p:cNvPr>
          <p:cNvSpPr txBox="1"/>
          <p:nvPr/>
        </p:nvSpPr>
        <p:spPr>
          <a:xfrm>
            <a:off x="480695" y="2994536"/>
            <a:ext cx="8057129" cy="338554"/>
          </a:xfrm>
          <a:prstGeom prst="rect">
            <a:avLst/>
          </a:prstGeom>
          <a:noFill/>
        </p:spPr>
        <p:txBody>
          <a:bodyPr wrap="square">
            <a:spAutoFit/>
          </a:bodyPr>
          <a:lstStyle/>
          <a:p>
            <a:r>
              <a:rPr lang="zh-CN" altLang="en-US" sz="1600" dirty="0">
                <a:latin typeface="Calibri" panose="020F0502020204030204" pitchFamily="34" charset="0"/>
                <a:ea typeface="微软雅黑" panose="020B0503020204020204" pitchFamily="34" charset="-122"/>
              </a:rPr>
              <a:t>然后再引入一个超参数，来决定何时停止聚类。</a:t>
            </a:r>
          </a:p>
        </p:txBody>
      </p:sp>
      <p:sp>
        <p:nvSpPr>
          <p:cNvPr id="12" name="文本框 11">
            <a:extLst>
              <a:ext uri="{FF2B5EF4-FFF2-40B4-BE49-F238E27FC236}">
                <a16:creationId xmlns:a16="http://schemas.microsoft.com/office/drawing/2014/main" id="{D0746FBE-7A91-76AD-237A-9F56C2D0B4D8}"/>
              </a:ext>
            </a:extLst>
          </p:cNvPr>
          <p:cNvSpPr txBox="1"/>
          <p:nvPr/>
        </p:nvSpPr>
        <p:spPr>
          <a:xfrm>
            <a:off x="480696" y="4184702"/>
            <a:ext cx="8057129" cy="369332"/>
          </a:xfrm>
          <a:prstGeom prst="rect">
            <a:avLst/>
          </a:prstGeom>
          <a:noFill/>
        </p:spPr>
        <p:txBody>
          <a:bodyPr wrap="square">
            <a:spAutoFit/>
          </a:bodyPr>
          <a:lstStyle/>
          <a:p>
            <a:r>
              <a:rPr lang="en-US" altLang="zh-CN" b="1" dirty="0" err="1">
                <a:solidFill>
                  <a:schemeClr val="accent1"/>
                </a:solidFill>
                <a:latin typeface="Calibri" panose="020F0502020204030204" pitchFamily="34" charset="0"/>
                <a:ea typeface="微软雅黑" panose="020B0503020204020204" pitchFamily="34" charset="-122"/>
              </a:rPr>
              <a:t>Stoer</a:t>
            </a:r>
            <a:r>
              <a:rPr lang="en-US" altLang="zh-CN" b="1" dirty="0">
                <a:solidFill>
                  <a:schemeClr val="accent1"/>
                </a:solidFill>
                <a:latin typeface="Calibri" panose="020F0502020204030204" pitchFamily="34" charset="0"/>
                <a:ea typeface="微软雅黑" panose="020B0503020204020204" pitchFamily="34" charset="-122"/>
              </a:rPr>
              <a:t>–Wagner minimum cut algorithm</a:t>
            </a:r>
            <a:endParaRPr lang="zh-CN" altLang="en-US" b="1" dirty="0">
              <a:solidFill>
                <a:schemeClr val="accent1"/>
              </a:solidFill>
              <a:latin typeface="Calibri" panose="020F0502020204030204" pitchFamily="34" charset="0"/>
              <a:ea typeface="微软雅黑" panose="020B0503020204020204" pitchFamily="34" charset="-122"/>
            </a:endParaRPr>
          </a:p>
        </p:txBody>
      </p:sp>
      <p:pic>
        <p:nvPicPr>
          <p:cNvPr id="14" name="图片 13" descr="图片包含 图示&#10;&#10;描述已自动生成">
            <a:extLst>
              <a:ext uri="{FF2B5EF4-FFF2-40B4-BE49-F238E27FC236}">
                <a16:creationId xmlns:a16="http://schemas.microsoft.com/office/drawing/2014/main" id="{26EB3E09-9EF6-E85B-CE1D-B6218756A0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317" y="5458660"/>
            <a:ext cx="1778288" cy="280889"/>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31ECF37-954A-298F-62DC-77E15BBA03F9}"/>
                  </a:ext>
                </a:extLst>
              </p:cNvPr>
              <p:cNvSpPr txBox="1"/>
              <p:nvPr/>
            </p:nvSpPr>
            <p:spPr>
              <a:xfrm>
                <a:off x="501245" y="4602200"/>
                <a:ext cx="8470482" cy="15314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latin typeface="Calibri" panose="020F0502020204030204" pitchFamily="34" charset="0"/>
                    <a:ea typeface="微软雅黑" panose="020B0503020204020204" pitchFamily="34" charset="-122"/>
                  </a:rPr>
                  <a:t>首先，根据梯度余弦相似性计算</a:t>
                </a:r>
                <a:r>
                  <a:rPr lang="zh-CN" altLang="en-US" sz="1600" b="1" dirty="0">
                    <a:solidFill>
                      <a:schemeClr val="accent1"/>
                    </a:solidFill>
                    <a:latin typeface="Calibri" panose="020F0502020204030204" pitchFamily="34" charset="0"/>
                    <a:ea typeface="微软雅黑" panose="020B0503020204020204" pitchFamily="34" charset="-122"/>
                  </a:rPr>
                  <a:t>相似度矩阵</a:t>
                </a:r>
                <a:endParaRPr lang="en-US" altLang="zh-CN" sz="1600" b="1" dirty="0">
                  <a:solidFill>
                    <a:schemeClr val="accent1"/>
                  </a:solidFill>
                  <a:latin typeface="Calibri" panose="020F0502020204030204"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Calibri" panose="020F0502020204030204" pitchFamily="34" charset="0"/>
                    <a:ea typeface="微软雅黑" panose="020B0503020204020204" pitchFamily="34" charset="-122"/>
                  </a:rPr>
                  <a:t>其次，根据相似度矩阵</a:t>
                </a:r>
                <a:r>
                  <a:rPr lang="zh-CN" altLang="en-US" sz="1600" b="1" dirty="0">
                    <a:solidFill>
                      <a:schemeClr val="accent1"/>
                    </a:solidFill>
                    <a:latin typeface="Calibri" panose="020F0502020204030204" pitchFamily="34" charset="0"/>
                    <a:ea typeface="微软雅黑" panose="020B0503020204020204" pitchFamily="34" charset="-122"/>
                  </a:rPr>
                  <a:t>构造全连接图</a:t>
                </a:r>
                <a:r>
                  <a:rPr lang="zh-CN" altLang="en-US" sz="1600" dirty="0">
                    <a:latin typeface="Calibri" panose="020F0502020204030204" pitchFamily="34" charset="0"/>
                    <a:ea typeface="微软雅黑" panose="020B0503020204020204" pitchFamily="34" charset="-122"/>
                  </a:rPr>
                  <a:t>，图中</a:t>
                </a:r>
                <a:r>
                  <a:rPr lang="zh-CN" altLang="en-US" sz="1600" b="1" dirty="0">
                    <a:latin typeface="Calibri" panose="020F0502020204030204" pitchFamily="34" charset="0"/>
                    <a:ea typeface="微软雅黑" panose="020B0503020204020204" pitchFamily="34" charset="-122"/>
                  </a:rPr>
                  <a:t>节点为客户端</a:t>
                </a:r>
                <a:r>
                  <a:rPr lang="zh-CN" altLang="en-US" sz="1600" dirty="0">
                    <a:latin typeface="Calibri" panose="020F0502020204030204" pitchFamily="34" charset="0"/>
                    <a:ea typeface="微软雅黑" panose="020B0503020204020204" pitchFamily="34" charset="-122"/>
                  </a:rPr>
                  <a:t>，边权重为客户端余弦相似度</a:t>
                </a:r>
                <a:endParaRPr lang="en-US" altLang="zh-CN" sz="1600" dirty="0">
                  <a:latin typeface="Calibri" panose="020F0502020204030204"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Calibri" panose="020F0502020204030204" pitchFamily="34" charset="0"/>
                    <a:ea typeface="微软雅黑" panose="020B0503020204020204" pitchFamily="34" charset="-122"/>
                  </a:rPr>
                  <a:t>然后，通过</a:t>
                </a:r>
                <a:r>
                  <a:rPr lang="zh-CN" altLang="en-US" sz="1600" b="1" dirty="0">
                    <a:solidFill>
                      <a:schemeClr val="accent1"/>
                    </a:solidFill>
                    <a:latin typeface="Calibri" panose="020F0502020204030204" pitchFamily="34" charset="0"/>
                    <a:ea typeface="微软雅黑" panose="020B0503020204020204" pitchFamily="34" charset="-122"/>
                  </a:rPr>
                  <a:t>最小割算法</a:t>
                </a:r>
                <a:r>
                  <a:rPr lang="zh-CN" altLang="en-US" sz="1600" dirty="0">
                    <a:latin typeface="Calibri" panose="020F0502020204030204" pitchFamily="34" charset="0"/>
                    <a:ea typeface="微软雅黑" panose="020B0503020204020204" pitchFamily="34" charset="-122"/>
                  </a:rPr>
                  <a:t>将图变为</a:t>
                </a:r>
                <a:r>
                  <a:rPr lang="zh-CN" altLang="en-US" sz="1600" b="1" dirty="0">
                    <a:latin typeface="Calibri" panose="020F0502020204030204" pitchFamily="34" charset="0"/>
                    <a:ea typeface="微软雅黑" panose="020B0503020204020204" pitchFamily="34" charset="-122"/>
                  </a:rPr>
                  <a:t>两个连通分量</a:t>
                </a:r>
                <a:r>
                  <a:rPr lang="zh-CN" altLang="en-US" sz="1600" dirty="0">
                    <a:latin typeface="Calibri" panose="020F0502020204030204" pitchFamily="34" charset="0"/>
                    <a:ea typeface="微软雅黑" panose="020B0503020204020204" pitchFamily="34" charset="-122"/>
                  </a:rPr>
                  <a:t>，即两组客户端</a:t>
                </a:r>
                <a:endParaRPr lang="en-US" altLang="zh-CN" sz="1600" dirty="0">
                  <a:latin typeface="Calibri" panose="020F0502020204030204"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Calibri" panose="020F0502020204030204" pitchFamily="34" charset="0"/>
                    <a:ea typeface="微软雅黑" panose="020B0503020204020204" pitchFamily="34" charset="-122"/>
                  </a:rPr>
                  <a:t>最后，迭代执行，直到满足</a:t>
                </a:r>
                <a14:m>
                  <m:oMath xmlns:m="http://schemas.openxmlformats.org/officeDocument/2006/math">
                    <m:sSub>
                      <m:sSubPr>
                        <m:ctrlPr>
                          <a:rPr lang="en-US" altLang="zh-CN" sz="1600" b="1" i="1" smtClean="0">
                            <a:solidFill>
                              <a:schemeClr val="accent1"/>
                            </a:solidFill>
                            <a:latin typeface="Cambria Math" panose="02040503050406030204" pitchFamily="18" charset="0"/>
                            <a:ea typeface="微软雅黑" panose="020B0503020204020204" pitchFamily="34" charset="-122"/>
                          </a:rPr>
                        </m:ctrlPr>
                      </m:sSubPr>
                      <m:e>
                        <m:r>
                          <a:rPr lang="zh-CN" altLang="en-US" sz="1600" b="1" i="1" smtClean="0">
                            <a:solidFill>
                              <a:schemeClr val="accent1"/>
                            </a:solidFill>
                            <a:latin typeface="Cambria Math" panose="02040503050406030204" pitchFamily="18" charset="0"/>
                            <a:ea typeface="微软雅黑" panose="020B0503020204020204" pitchFamily="34" charset="-122"/>
                          </a:rPr>
                          <m:t>𝜹</m:t>
                        </m:r>
                      </m:e>
                      <m:sub>
                        <m:r>
                          <a:rPr lang="en-US" altLang="zh-CN" sz="1600" b="1" i="1">
                            <a:solidFill>
                              <a:schemeClr val="accent1"/>
                            </a:solidFill>
                            <a:latin typeface="Cambria Math" panose="02040503050406030204" pitchFamily="18" charset="0"/>
                            <a:ea typeface="微软雅黑" panose="020B0503020204020204" pitchFamily="34" charset="-122"/>
                          </a:rPr>
                          <m:t>𝒎𝒂𝒙</m:t>
                        </m:r>
                      </m:sub>
                    </m:sSub>
                    <m:r>
                      <a:rPr lang="en-US" altLang="zh-CN" sz="1600" b="1" dirty="0">
                        <a:solidFill>
                          <a:schemeClr val="accent1"/>
                        </a:solidFill>
                        <a:latin typeface="Cambria Math" panose="02040503050406030204" pitchFamily="18" charset="0"/>
                        <a:ea typeface="微软雅黑" panose="020B0503020204020204" pitchFamily="34" charset="-122"/>
                      </a:rPr>
                      <m:t>≤</m:t>
                    </m:r>
                    <m:sSub>
                      <m:sSubPr>
                        <m:ctrlPr>
                          <a:rPr lang="en-US" altLang="zh-CN" sz="1600" b="1" i="1" dirty="0" smtClean="0">
                            <a:solidFill>
                              <a:schemeClr val="accent1"/>
                            </a:solidFill>
                            <a:latin typeface="Cambria Math" panose="02040503050406030204" pitchFamily="18" charset="0"/>
                            <a:ea typeface="微软雅黑" panose="020B0503020204020204" pitchFamily="34" charset="-122"/>
                          </a:rPr>
                        </m:ctrlPr>
                      </m:sSubPr>
                      <m:e>
                        <m:r>
                          <a:rPr lang="zh-CN" altLang="en-US" sz="1600" b="1" i="1" dirty="0" smtClean="0">
                            <a:solidFill>
                              <a:schemeClr val="accent1"/>
                            </a:solidFill>
                            <a:latin typeface="Cambria Math" panose="02040503050406030204" pitchFamily="18" charset="0"/>
                            <a:ea typeface="微软雅黑" panose="020B0503020204020204" pitchFamily="34" charset="-122"/>
                          </a:rPr>
                          <m:t>𝜺</m:t>
                        </m:r>
                      </m:e>
                      <m:sub>
                        <m:r>
                          <a:rPr lang="en-US" altLang="zh-CN" sz="1600" b="1" i="1" dirty="0" smtClean="0">
                            <a:solidFill>
                              <a:schemeClr val="accent1"/>
                            </a:solidFill>
                            <a:latin typeface="Cambria Math" panose="02040503050406030204" pitchFamily="18" charset="0"/>
                            <a:ea typeface="微软雅黑" panose="020B0503020204020204" pitchFamily="34" charset="-122"/>
                          </a:rPr>
                          <m:t>𝟐</m:t>
                        </m:r>
                      </m:sub>
                    </m:sSub>
                  </m:oMath>
                </a14:m>
                <a:r>
                  <a:rPr lang="zh-CN" altLang="en-US" sz="1600" dirty="0">
                    <a:latin typeface="Calibri" panose="020F0502020204030204" pitchFamily="34" charset="0"/>
                    <a:ea typeface="微软雅黑" panose="020B0503020204020204" pitchFamily="34" charset="-122"/>
                  </a:rPr>
                  <a:t> ，停止聚类</a:t>
                </a:r>
                <a:endParaRPr lang="en-US" altLang="zh-CN" sz="1600" dirty="0">
                  <a:latin typeface="Calibri" panose="020F0502020204030204" pitchFamily="34" charset="0"/>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C31ECF37-954A-298F-62DC-77E15BBA03F9}"/>
                  </a:ext>
                </a:extLst>
              </p:cNvPr>
              <p:cNvSpPr txBox="1">
                <a:spLocks noRot="1" noChangeAspect="1" noMove="1" noResize="1" noEditPoints="1" noAdjustHandles="1" noChangeArrowheads="1" noChangeShapeType="1" noTextEdit="1"/>
              </p:cNvSpPr>
              <p:nvPr/>
            </p:nvSpPr>
            <p:spPr>
              <a:xfrm>
                <a:off x="501245" y="4602200"/>
                <a:ext cx="8470482" cy="1531445"/>
              </a:xfrm>
              <a:prstGeom prst="rect">
                <a:avLst/>
              </a:prstGeom>
              <a:blipFill>
                <a:blip r:embed="rId6"/>
                <a:stretch>
                  <a:fillRect l="-288" b="-3984"/>
                </a:stretch>
              </a:blipFill>
            </p:spPr>
            <p:txBody>
              <a:bodyPr/>
              <a:lstStyle/>
              <a:p>
                <a:r>
                  <a:rPr lang="zh-CN" altLang="en-US">
                    <a:noFill/>
                  </a:rPr>
                  <a:t> </a:t>
                </a:r>
              </a:p>
            </p:txBody>
          </p:sp>
        </mc:Fallback>
      </mc:AlternateContent>
      <p:pic>
        <p:nvPicPr>
          <p:cNvPr id="17" name="图片 16" descr="文本, 信件&#10;&#10;描述已自动生成">
            <a:extLst>
              <a:ext uri="{FF2B5EF4-FFF2-40B4-BE49-F238E27FC236}">
                <a16:creationId xmlns:a16="http://schemas.microsoft.com/office/drawing/2014/main" id="{1E642485-64C5-BC3A-5B9F-802873692D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0926" y="2535840"/>
            <a:ext cx="2298711" cy="464386"/>
          </a:xfrm>
          <a:prstGeom prst="rect">
            <a:avLst/>
          </a:prstGeom>
        </p:spPr>
      </p:pic>
      <p:pic>
        <p:nvPicPr>
          <p:cNvPr id="18" name="图片 17" descr="黑色的钟表&#10;&#10;中度可信度描述已自动生成">
            <a:extLst>
              <a:ext uri="{FF2B5EF4-FFF2-40B4-BE49-F238E27FC236}">
                <a16:creationId xmlns:a16="http://schemas.microsoft.com/office/drawing/2014/main" id="{A5DA5090-65F0-A735-D085-99805AD346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0926" y="3264121"/>
            <a:ext cx="2298711" cy="560400"/>
          </a:xfrm>
          <a:prstGeom prst="rect">
            <a:avLst/>
          </a:prstGeom>
        </p:spPr>
      </p:pic>
      <p:sp>
        <p:nvSpPr>
          <p:cNvPr id="20" name="文本框 19">
            <a:extLst>
              <a:ext uri="{FF2B5EF4-FFF2-40B4-BE49-F238E27FC236}">
                <a16:creationId xmlns:a16="http://schemas.microsoft.com/office/drawing/2014/main" id="{8CE6E82D-A96A-A778-5CF3-54DB59054044}"/>
              </a:ext>
            </a:extLst>
          </p:cNvPr>
          <p:cNvSpPr txBox="1"/>
          <p:nvPr/>
        </p:nvSpPr>
        <p:spPr>
          <a:xfrm>
            <a:off x="6862279" y="2079464"/>
            <a:ext cx="1107897" cy="338554"/>
          </a:xfrm>
          <a:prstGeom prst="rect">
            <a:avLst/>
          </a:prstGeom>
          <a:noFill/>
        </p:spPr>
        <p:txBody>
          <a:bodyPr wrap="square">
            <a:spAutoFit/>
          </a:bodyPr>
          <a:lstStyle/>
          <a:p>
            <a:r>
              <a:rPr lang="zh-CN" altLang="en-US" sz="1600" b="1" dirty="0">
                <a:latin typeface="Calibri" panose="020F0502020204030204" pitchFamily="34" charset="0"/>
                <a:ea typeface="微软雅黑" panose="020B0503020204020204" pitchFamily="34" charset="-122"/>
              </a:rPr>
              <a:t>联邦学习</a:t>
            </a:r>
          </a:p>
        </p:txBody>
      </p:sp>
    </p:spTree>
    <p:extLst>
      <p:ext uri="{BB962C8B-B14F-4D97-AF65-F5344CB8AC3E}">
        <p14:creationId xmlns:p14="http://schemas.microsoft.com/office/powerpoint/2010/main" val="1384151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9D3119-9A56-435A-8C75-92BD3F4E7D74}"/>
              </a:ext>
            </a:extLst>
          </p:cNvPr>
          <p:cNvSpPr>
            <a:spLocks noGrp="1"/>
          </p:cNvSpPr>
          <p:nvPr>
            <p:ph type="sldNum" sz="quarter" idx="12"/>
          </p:nvPr>
        </p:nvSpPr>
        <p:spPr/>
        <p:txBody>
          <a:bodyPr/>
          <a:lstStyle/>
          <a:p>
            <a:fld id="{72A5E12F-523A-4D75-95A2-779F57F5D9E2}" type="slidenum">
              <a:rPr lang="zh-CN" altLang="en-US" smtClean="0"/>
              <a:t>19</a:t>
            </a:fld>
            <a:endParaRPr lang="zh-CN" altLang="en-US"/>
          </a:p>
        </p:txBody>
      </p:sp>
      <p:sp>
        <p:nvSpPr>
          <p:cNvPr id="4" name="文本框 3">
            <a:extLst>
              <a:ext uri="{FF2B5EF4-FFF2-40B4-BE49-F238E27FC236}">
                <a16:creationId xmlns:a16="http://schemas.microsoft.com/office/drawing/2014/main" id="{34316023-2ECF-44CF-AF95-1CDB0936ECF2}"/>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方法建模</a:t>
            </a:r>
          </a:p>
        </p:txBody>
      </p:sp>
      <p:pic>
        <p:nvPicPr>
          <p:cNvPr id="6" name="图片 5" descr="图表, 折线图&#10;&#10;描述已自动生成">
            <a:extLst>
              <a:ext uri="{FF2B5EF4-FFF2-40B4-BE49-F238E27FC236}">
                <a16:creationId xmlns:a16="http://schemas.microsoft.com/office/drawing/2014/main" id="{5458B502-DB9E-D3F4-51E6-1CBFA1828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890" y="1584314"/>
            <a:ext cx="4314631" cy="2102614"/>
          </a:xfrm>
          <a:prstGeom prst="rect">
            <a:avLst/>
          </a:prstGeom>
        </p:spPr>
      </p:pic>
      <p:pic>
        <p:nvPicPr>
          <p:cNvPr id="9" name="图片 8" descr="图表, 折线图, 直方图&#10;&#10;描述已自动生成">
            <a:extLst>
              <a:ext uri="{FF2B5EF4-FFF2-40B4-BE49-F238E27FC236}">
                <a16:creationId xmlns:a16="http://schemas.microsoft.com/office/drawing/2014/main" id="{23C6CF6A-A4C0-BD39-889F-9BA7B0D57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524" y="3832428"/>
            <a:ext cx="3999997" cy="2074368"/>
          </a:xfrm>
          <a:prstGeom prst="rect">
            <a:avLst/>
          </a:prstGeom>
        </p:spPr>
      </p:pic>
      <p:pic>
        <p:nvPicPr>
          <p:cNvPr id="12" name="图片 11">
            <a:extLst>
              <a:ext uri="{FF2B5EF4-FFF2-40B4-BE49-F238E27FC236}">
                <a16:creationId xmlns:a16="http://schemas.microsoft.com/office/drawing/2014/main" id="{D4CB4F77-E93F-CDF2-02F6-7244A9A78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49" y="5502354"/>
            <a:ext cx="3866488" cy="349346"/>
          </a:xfrm>
          <a:prstGeom prst="rect">
            <a:avLst/>
          </a:prstGeom>
        </p:spPr>
      </p:pic>
      <p:sp>
        <p:nvSpPr>
          <p:cNvPr id="3" name="文本框 2">
            <a:extLst>
              <a:ext uri="{FF2B5EF4-FFF2-40B4-BE49-F238E27FC236}">
                <a16:creationId xmlns:a16="http://schemas.microsoft.com/office/drawing/2014/main" id="{9950C2FF-8A1C-8E4C-7DF8-2E826917035B}"/>
              </a:ext>
            </a:extLst>
          </p:cNvPr>
          <p:cNvSpPr txBox="1"/>
          <p:nvPr/>
        </p:nvSpPr>
        <p:spPr>
          <a:xfrm>
            <a:off x="480698" y="853491"/>
            <a:ext cx="8098223" cy="504882"/>
          </a:xfrm>
          <a:prstGeom prst="rect">
            <a:avLst/>
          </a:prstGeom>
          <a:noFill/>
        </p:spPr>
        <p:txBody>
          <a:bodyPr wrap="square" rtlCol="0">
            <a:spAutoFit/>
          </a:bodyPr>
          <a:lstStyle/>
          <a:p>
            <a:pPr>
              <a:lnSpc>
                <a:spcPct val="150000"/>
              </a:lnSpc>
            </a:pPr>
            <a:r>
              <a:rPr lang="en-US" altLang="zh-CN" sz="2000" b="1" dirty="0">
                <a:solidFill>
                  <a:schemeClr val="accent1"/>
                </a:solidFill>
                <a:latin typeface="Calibri" panose="020F0502020204030204" pitchFamily="34" charset="0"/>
                <a:ea typeface="微软雅黑" panose="020B0503020204020204" pitchFamily="34" charset="-122"/>
              </a:rPr>
              <a:t>GCFL+</a:t>
            </a:r>
            <a:r>
              <a:rPr lang="zh-CN" altLang="en-US" sz="2000" b="1" dirty="0">
                <a:solidFill>
                  <a:schemeClr val="accent1"/>
                </a:solidFill>
                <a:latin typeface="Calibri" panose="020F0502020204030204" pitchFamily="34" charset="0"/>
                <a:ea typeface="微软雅黑" panose="020B0503020204020204" pitchFamily="34" charset="-122"/>
              </a:rPr>
              <a:t>：基于梯度序列的聚类</a:t>
            </a:r>
            <a:endParaRPr lang="en-US" altLang="zh-CN" sz="2000" b="1" dirty="0">
              <a:solidFill>
                <a:schemeClr val="accent1"/>
              </a:solidFill>
              <a:latin typeface="Calibri" panose="020F0502020204030204" pitchFamily="34" charset="0"/>
              <a:ea typeface="微软雅黑" panose="020B0503020204020204" pitchFamily="34" charset="-122"/>
            </a:endParaRPr>
          </a:p>
        </p:txBody>
      </p:sp>
      <p:sp>
        <p:nvSpPr>
          <p:cNvPr id="8" name="文本框 7">
            <a:extLst>
              <a:ext uri="{FF2B5EF4-FFF2-40B4-BE49-F238E27FC236}">
                <a16:creationId xmlns:a16="http://schemas.microsoft.com/office/drawing/2014/main" id="{05EC9943-C608-C618-B5AB-5046E638B682}"/>
              </a:ext>
            </a:extLst>
          </p:cNvPr>
          <p:cNvSpPr txBox="1"/>
          <p:nvPr/>
        </p:nvSpPr>
        <p:spPr>
          <a:xfrm>
            <a:off x="480698" y="1503149"/>
            <a:ext cx="3829313" cy="791627"/>
          </a:xfrm>
          <a:prstGeom prst="rect">
            <a:avLst/>
          </a:prstGeom>
          <a:noFill/>
        </p:spPr>
        <p:txBody>
          <a:bodyPr wrap="square">
            <a:spAutoFit/>
          </a:bodyPr>
          <a:lstStyle/>
          <a:p>
            <a:pPr>
              <a:lnSpc>
                <a:spcPct val="150000"/>
              </a:lnSpc>
            </a:pPr>
            <a:r>
              <a:rPr lang="en-US" altLang="zh-CN" sz="1600" dirty="0">
                <a:latin typeface="Calibri" panose="020F0502020204030204" pitchFamily="34" charset="0"/>
                <a:ea typeface="微软雅黑" panose="020B0503020204020204" pitchFamily="34" charset="-122"/>
              </a:rPr>
              <a:t>1</a:t>
            </a:r>
            <a:r>
              <a:rPr lang="zh-CN" altLang="en-US" sz="1600" dirty="0">
                <a:latin typeface="Calibri" panose="020F0502020204030204" pitchFamily="34" charset="0"/>
                <a:ea typeface="微软雅黑" panose="020B0503020204020204" pitchFamily="34" charset="-122"/>
              </a:rPr>
              <a:t>）每个客户端的更新方向不同</a:t>
            </a:r>
            <a:endParaRPr lang="en-US" altLang="zh-CN" sz="1600" dirty="0">
              <a:latin typeface="Calibri" panose="020F0502020204030204" pitchFamily="34" charset="0"/>
              <a:ea typeface="微软雅黑" panose="020B0503020204020204" pitchFamily="34" charset="-122"/>
            </a:endParaRPr>
          </a:p>
          <a:p>
            <a:pPr>
              <a:lnSpc>
                <a:spcPct val="150000"/>
              </a:lnSpc>
            </a:pPr>
            <a:r>
              <a:rPr lang="en-US" altLang="zh-CN" sz="1600" dirty="0">
                <a:latin typeface="Calibri" panose="020F0502020204030204" pitchFamily="34" charset="0"/>
                <a:ea typeface="微软雅黑" panose="020B0503020204020204" pitchFamily="34" charset="-122"/>
              </a:rPr>
              <a:t>2</a:t>
            </a:r>
            <a:r>
              <a:rPr lang="zh-CN" altLang="en-US" sz="1600" dirty="0">
                <a:latin typeface="Calibri" panose="020F0502020204030204" pitchFamily="34" charset="0"/>
                <a:ea typeface="微软雅黑" panose="020B0503020204020204" pitchFamily="34" charset="-122"/>
              </a:rPr>
              <a:t>）每个客户端的更新波动不同</a:t>
            </a:r>
          </a:p>
        </p:txBody>
      </p:sp>
      <p:sp>
        <p:nvSpPr>
          <p:cNvPr id="10" name="文本框 9">
            <a:extLst>
              <a:ext uri="{FF2B5EF4-FFF2-40B4-BE49-F238E27FC236}">
                <a16:creationId xmlns:a16="http://schemas.microsoft.com/office/drawing/2014/main" id="{AB570C83-B1EE-309E-EC0C-5898BE595377}"/>
              </a:ext>
            </a:extLst>
          </p:cNvPr>
          <p:cNvSpPr txBox="1"/>
          <p:nvPr/>
        </p:nvSpPr>
        <p:spPr>
          <a:xfrm>
            <a:off x="571949" y="3429000"/>
            <a:ext cx="3829313" cy="1899623"/>
          </a:xfrm>
          <a:prstGeom prst="rect">
            <a:avLst/>
          </a:prstGeom>
          <a:noFill/>
        </p:spPr>
        <p:txBody>
          <a:bodyPr wrap="square">
            <a:spAutoFit/>
          </a:bodyPr>
          <a:lstStyle/>
          <a:p>
            <a:pPr>
              <a:lnSpc>
                <a:spcPct val="150000"/>
              </a:lnSpc>
            </a:pPr>
            <a:r>
              <a:rPr lang="en-US" altLang="zh-CN" sz="1600" b="1" dirty="0">
                <a:solidFill>
                  <a:schemeClr val="accent1"/>
                </a:solidFill>
                <a:latin typeface="Calibri" panose="020F0502020204030204" pitchFamily="34" charset="0"/>
                <a:ea typeface="微软雅黑" panose="020B0503020204020204" pitchFamily="34" charset="-122"/>
              </a:rPr>
              <a:t>DTW</a:t>
            </a:r>
            <a:r>
              <a:rPr lang="zh-CN" altLang="en-US" sz="1600" dirty="0">
                <a:latin typeface="Calibri" panose="020F0502020204030204" pitchFamily="34" charset="0"/>
                <a:ea typeface="微软雅黑" panose="020B0503020204020204" pitchFamily="34" charset="-122"/>
              </a:rPr>
              <a:t>：动态时间规整</a:t>
            </a:r>
            <a:endParaRPr lang="en-US" altLang="zh-CN" sz="1600" dirty="0">
              <a:latin typeface="Calibri" panose="020F0502020204030204" pitchFamily="34" charset="0"/>
              <a:ea typeface="微软雅黑" panose="020B0503020204020204" pitchFamily="34" charset="-122"/>
            </a:endParaRPr>
          </a:p>
          <a:p>
            <a:pPr>
              <a:lnSpc>
                <a:spcPct val="150000"/>
              </a:lnSpc>
            </a:pPr>
            <a:r>
              <a:rPr lang="en-US" altLang="zh-CN" sz="1600" b="0" dirty="0">
                <a:effectLst/>
              </a:rPr>
              <a:t>DTW</a:t>
            </a:r>
            <a:r>
              <a:rPr lang="zh-CN" altLang="en-US" sz="1600" b="0" dirty="0">
                <a:effectLst/>
              </a:rPr>
              <a:t>可以计算两个时间序列的相似度，尤其适用于不同长度、不同节奏的时间序列（比如不同的人读同一个词的音频序列）</a:t>
            </a:r>
            <a:endParaRPr lang="zh-CN" altLang="en-US" sz="2400" dirty="0">
              <a:latin typeface="Calibri" panose="020F0502020204030204" pitchFamily="34" charset="0"/>
              <a:ea typeface="微软雅黑" panose="020B0503020204020204" pitchFamily="34" charset="-122"/>
            </a:endParaRPr>
          </a:p>
        </p:txBody>
      </p:sp>
      <p:sp>
        <p:nvSpPr>
          <p:cNvPr id="5" name="文本框 4">
            <a:extLst>
              <a:ext uri="{FF2B5EF4-FFF2-40B4-BE49-F238E27FC236}">
                <a16:creationId xmlns:a16="http://schemas.microsoft.com/office/drawing/2014/main" id="{D89A66CB-70DA-6C2D-DC96-72CD2AB46BB1}"/>
              </a:ext>
            </a:extLst>
          </p:cNvPr>
          <p:cNvSpPr txBox="1"/>
          <p:nvPr/>
        </p:nvSpPr>
        <p:spPr>
          <a:xfrm>
            <a:off x="480698" y="2335938"/>
            <a:ext cx="3788214" cy="791627"/>
          </a:xfrm>
          <a:prstGeom prst="rect">
            <a:avLst/>
          </a:prstGeom>
          <a:noFill/>
        </p:spPr>
        <p:txBody>
          <a:bodyPr wrap="square">
            <a:spAutoFit/>
          </a:bodyPr>
          <a:lstStyle/>
          <a:p>
            <a:pPr>
              <a:lnSpc>
                <a:spcPct val="150000"/>
              </a:lnSpc>
            </a:pPr>
            <a:r>
              <a:rPr lang="zh-CN" altLang="en-US" sz="1600" dirty="0">
                <a:solidFill>
                  <a:srgbClr val="FF0000"/>
                </a:solidFill>
              </a:rPr>
              <a:t>基于梯度点的</a:t>
            </a:r>
            <a:r>
              <a:rPr lang="en-US" altLang="zh-CN" sz="1600" dirty="0">
                <a:solidFill>
                  <a:srgbClr val="FF0000"/>
                </a:solidFill>
              </a:rPr>
              <a:t>GCFL</a:t>
            </a:r>
            <a:r>
              <a:rPr lang="zh-CN" altLang="en-US" sz="1600" dirty="0">
                <a:solidFill>
                  <a:srgbClr val="FF0000"/>
                </a:solidFill>
              </a:rPr>
              <a:t>可能会被误导，忽略掉重要的客户端行为</a:t>
            </a:r>
            <a:endParaRPr lang="zh-CN" altLang="en-US" sz="2400" dirty="0">
              <a:solidFill>
                <a:srgbClr val="FF0000"/>
              </a:solidFill>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63036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2</a:t>
            </a:fld>
            <a:endParaRPr lang="zh-CN" altLang="en-US"/>
          </a:p>
        </p:txBody>
      </p:sp>
      <p:grpSp>
        <p:nvGrpSpPr>
          <p:cNvPr id="82" name="组合 81">
            <a:extLst>
              <a:ext uri="{FF2B5EF4-FFF2-40B4-BE49-F238E27FC236}">
                <a16:creationId xmlns:a16="http://schemas.microsoft.com/office/drawing/2014/main" id="{E79A97FE-C630-493E-97C5-D3C3BB29CB8F}"/>
              </a:ext>
            </a:extLst>
          </p:cNvPr>
          <p:cNvGrpSpPr/>
          <p:nvPr/>
        </p:nvGrpSpPr>
        <p:grpSpPr>
          <a:xfrm>
            <a:off x="2128594" y="1936877"/>
            <a:ext cx="4880196" cy="2984245"/>
            <a:chOff x="2128594" y="1936877"/>
            <a:chExt cx="4880196" cy="2984245"/>
          </a:xfrm>
        </p:grpSpPr>
        <p:grpSp>
          <p:nvGrpSpPr>
            <p:cNvPr id="64" name="组合 63">
              <a:extLst>
                <a:ext uri="{FF2B5EF4-FFF2-40B4-BE49-F238E27FC236}">
                  <a16:creationId xmlns:a16="http://schemas.microsoft.com/office/drawing/2014/main" id="{A123CDE2-2DAE-404B-B3BD-41E67B131C0F}"/>
                </a:ext>
              </a:extLst>
            </p:cNvPr>
            <p:cNvGrpSpPr/>
            <p:nvPr/>
          </p:nvGrpSpPr>
          <p:grpSpPr>
            <a:xfrm>
              <a:off x="2128594" y="1936877"/>
              <a:ext cx="4880195"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研究背景</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28595" y="3198167"/>
              <a:ext cx="4880195"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方法建模</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28595" y="4459457"/>
              <a:ext cx="4880195"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总结思考</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8" name="文本框 27">
            <a:extLst>
              <a:ext uri="{FF2B5EF4-FFF2-40B4-BE49-F238E27FC236}">
                <a16:creationId xmlns:a16="http://schemas.microsoft.com/office/drawing/2014/main" id="{E2B53DF3-67B3-48F8-9B28-ECFDEA3B1511}"/>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spTree>
    <p:extLst>
      <p:ext uri="{BB962C8B-B14F-4D97-AF65-F5344CB8AC3E}">
        <p14:creationId xmlns:p14="http://schemas.microsoft.com/office/powerpoint/2010/main" val="1520370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20</a:t>
            </a:fld>
            <a:endParaRPr lang="zh-CN" altLang="en-US"/>
          </a:p>
        </p:txBody>
      </p:sp>
      <p:sp>
        <p:nvSpPr>
          <p:cNvPr id="48" name="文本框 47">
            <a:extLst>
              <a:ext uri="{FF2B5EF4-FFF2-40B4-BE49-F238E27FC236}">
                <a16:creationId xmlns:a16="http://schemas.microsoft.com/office/drawing/2014/main" id="{3DC87FC0-D6E5-4D5A-9F2E-730058CAC4F3}"/>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48556"/>
            <a:ext cx="5644449" cy="2233913"/>
            <a:chOff x="1549246" y="2331574"/>
            <a:chExt cx="564444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520169" cy="523220"/>
              <a:chOff x="1104898" y="1549242"/>
              <a:chExt cx="2520169"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6" y="1549242"/>
                <a:ext cx="2161411" cy="523220"/>
              </a:xfrm>
              <a:prstGeom prst="rect">
                <a:avLst/>
              </a:prstGeom>
              <a:noFill/>
            </p:spPr>
            <p:txBody>
              <a:bodyPr wrap="square" rtlCol="0">
                <a:spAutoFit/>
              </a:bodyPr>
              <a:lstStyle/>
              <a:p>
                <a:r>
                  <a:rPr lang="zh-CN" altLang="en-US" sz="2800" b="1" spc="200">
                    <a:latin typeface="微软雅黑" panose="020B0503020204020204" pitchFamily="34" charset="-122"/>
                    <a:ea typeface="微软雅黑" panose="020B0503020204020204" pitchFamily="34" charset="-122"/>
                  </a:rPr>
                  <a:t>实验</a:t>
                </a:r>
                <a:r>
                  <a:rPr lang="en-US" altLang="zh-CN" sz="2800" b="1" spc="200">
                    <a:latin typeface="微软雅黑" panose="020B0503020204020204" pitchFamily="34" charset="-122"/>
                    <a:ea typeface="微软雅黑" panose="020B0503020204020204" pitchFamily="34" charset="-122"/>
                  </a:rPr>
                  <a:t>/</a:t>
                </a:r>
                <a:r>
                  <a:rPr lang="zh-CN" altLang="en-US" sz="2800" b="1" spc="200">
                    <a:latin typeface="微软雅黑" panose="020B0503020204020204" pitchFamily="34" charset="-122"/>
                    <a:ea typeface="微软雅黑" panose="020B0503020204020204" pitchFamily="34" charset="-122"/>
                  </a:rPr>
                  <a:t>总结</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文本框 31">
              <a:extLst>
                <a:ext uri="{FF2B5EF4-FFF2-40B4-BE49-F238E27FC236}">
                  <a16:creationId xmlns:a16="http://schemas.microsoft.com/office/drawing/2014/main" id="{5E02492D-66B2-4D59-9B1D-A1740FF47339}"/>
                </a:ext>
              </a:extLst>
            </p:cNvPr>
            <p:cNvSpPr txBox="1"/>
            <p:nvPr/>
          </p:nvSpPr>
          <p:spPr>
            <a:xfrm>
              <a:off x="4426210" y="3608618"/>
              <a:ext cx="2767485"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总结思考</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35E55FCD-9D03-48E3-AEA1-5A12479574C3}"/>
                </a:ext>
              </a:extLst>
            </p:cNvPr>
            <p:cNvSpPr txBox="1"/>
            <p:nvPr/>
          </p:nvSpPr>
          <p:spPr>
            <a:xfrm>
              <a:off x="4426210" y="2818456"/>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实验结果</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3999083" y="2331574"/>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3521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21</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p>
        </p:txBody>
      </p:sp>
      <p:sp>
        <p:nvSpPr>
          <p:cNvPr id="12" name="文本框 11">
            <a:extLst>
              <a:ext uri="{FF2B5EF4-FFF2-40B4-BE49-F238E27FC236}">
                <a16:creationId xmlns:a16="http://schemas.microsoft.com/office/drawing/2014/main" id="{B9FE5FD7-0F9E-4984-B52F-4AC04600336D}"/>
              </a:ext>
            </a:extLst>
          </p:cNvPr>
          <p:cNvSpPr txBox="1"/>
          <p:nvPr/>
        </p:nvSpPr>
        <p:spPr>
          <a:xfrm>
            <a:off x="428281" y="788864"/>
            <a:ext cx="7897572" cy="547714"/>
          </a:xfrm>
          <a:prstGeom prst="rect">
            <a:avLst/>
          </a:prstGeom>
          <a:noFill/>
        </p:spPr>
        <p:txBody>
          <a:bodyPr wrap="square" rtlCol="0">
            <a:spAutoFit/>
          </a:bodyPr>
          <a:lstStyle/>
          <a:p>
            <a:pPr>
              <a:lnSpc>
                <a:spcPct val="150000"/>
              </a:lnSpc>
            </a:pPr>
            <a:r>
              <a:rPr lang="zh-CN" altLang="en-US" sz="2200" b="1" dirty="0">
                <a:latin typeface="Calibri" panose="020F0502020204030204" pitchFamily="34" charset="0"/>
                <a:ea typeface="微软雅黑" panose="020B0503020204020204" pitchFamily="34" charset="-122"/>
              </a:rPr>
              <a:t>数据集</a:t>
            </a:r>
          </a:p>
        </p:txBody>
      </p:sp>
      <p:pic>
        <p:nvPicPr>
          <p:cNvPr id="7" name="图片 6">
            <a:extLst>
              <a:ext uri="{FF2B5EF4-FFF2-40B4-BE49-F238E27FC236}">
                <a16:creationId xmlns:a16="http://schemas.microsoft.com/office/drawing/2014/main" id="{58A86D42-6A56-DE22-C1F0-B996C9F68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4" y="1370076"/>
            <a:ext cx="4093436" cy="2500820"/>
          </a:xfrm>
          <a:prstGeom prst="rect">
            <a:avLst/>
          </a:prstGeom>
        </p:spPr>
      </p:pic>
      <p:pic>
        <p:nvPicPr>
          <p:cNvPr id="10" name="图片 9" descr="图片包含 表格&#10;&#10;描述已自动生成">
            <a:extLst>
              <a:ext uri="{FF2B5EF4-FFF2-40B4-BE49-F238E27FC236}">
                <a16:creationId xmlns:a16="http://schemas.microsoft.com/office/drawing/2014/main" id="{0A8757A0-42CB-8887-7F09-D4EC4E574B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4762" y="1398227"/>
            <a:ext cx="3631091" cy="2467400"/>
          </a:xfrm>
          <a:prstGeom prst="rect">
            <a:avLst/>
          </a:prstGeom>
        </p:spPr>
      </p:pic>
      <p:sp>
        <p:nvSpPr>
          <p:cNvPr id="11" name="文本框 10">
            <a:extLst>
              <a:ext uri="{FF2B5EF4-FFF2-40B4-BE49-F238E27FC236}">
                <a16:creationId xmlns:a16="http://schemas.microsoft.com/office/drawing/2014/main" id="{A52696DF-CAC2-645B-A626-AA19AEA43EB7}"/>
              </a:ext>
            </a:extLst>
          </p:cNvPr>
          <p:cNvSpPr txBox="1"/>
          <p:nvPr/>
        </p:nvSpPr>
        <p:spPr>
          <a:xfrm>
            <a:off x="428281" y="3937813"/>
            <a:ext cx="7897572" cy="547714"/>
          </a:xfrm>
          <a:prstGeom prst="rect">
            <a:avLst/>
          </a:prstGeom>
          <a:noFill/>
        </p:spPr>
        <p:txBody>
          <a:bodyPr wrap="square" rtlCol="0">
            <a:spAutoFit/>
          </a:bodyPr>
          <a:lstStyle/>
          <a:p>
            <a:pPr>
              <a:lnSpc>
                <a:spcPct val="150000"/>
              </a:lnSpc>
            </a:pPr>
            <a:r>
              <a:rPr lang="en-US" altLang="zh-CN" sz="2200" b="1" dirty="0">
                <a:latin typeface="Calibri" panose="020F0502020204030204" pitchFamily="34" charset="0"/>
                <a:ea typeface="微软雅黑" panose="020B0503020204020204" pitchFamily="34" charset="-122"/>
              </a:rPr>
              <a:t>Baselines</a:t>
            </a:r>
            <a:endParaRPr lang="zh-CN" altLang="en-US" sz="2200" b="1" dirty="0">
              <a:latin typeface="Calibri" panose="020F0502020204030204" pitchFamily="34" charset="0"/>
              <a:ea typeface="微软雅黑" panose="020B0503020204020204" pitchFamily="34" charset="-122"/>
            </a:endParaRPr>
          </a:p>
        </p:txBody>
      </p:sp>
      <p:sp>
        <p:nvSpPr>
          <p:cNvPr id="13" name="文本框 12">
            <a:extLst>
              <a:ext uri="{FF2B5EF4-FFF2-40B4-BE49-F238E27FC236}">
                <a16:creationId xmlns:a16="http://schemas.microsoft.com/office/drawing/2014/main" id="{3A7D1635-912F-8D04-7115-1CCE17AEF438}"/>
              </a:ext>
            </a:extLst>
          </p:cNvPr>
          <p:cNvSpPr txBox="1"/>
          <p:nvPr/>
        </p:nvSpPr>
        <p:spPr>
          <a:xfrm>
            <a:off x="493021" y="4491802"/>
            <a:ext cx="7884202" cy="12082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b="1" dirty="0">
                <a:latin typeface="Calibri" panose="020F0502020204030204" pitchFamily="34" charset="0"/>
                <a:ea typeface="微软雅黑" panose="020B0503020204020204" pitchFamily="34" charset="-122"/>
              </a:rPr>
              <a:t>self-train</a:t>
            </a:r>
            <a:r>
              <a:rPr lang="zh-CN" altLang="en-US" b="1" dirty="0">
                <a:latin typeface="Calibri" panose="020F0502020204030204" pitchFamily="34" charset="0"/>
                <a:ea typeface="微软雅黑" panose="020B0503020204020204" pitchFamily="34" charset="-122"/>
              </a:rPr>
              <a:t>：</a:t>
            </a:r>
            <a:r>
              <a:rPr lang="zh-CN" altLang="en-US" sz="1600" b="1" dirty="0">
                <a:latin typeface="Calibri" panose="020F0502020204030204" pitchFamily="34" charset="0"/>
                <a:ea typeface="微软雅黑" panose="020B0503020204020204" pitchFamily="34" charset="-122"/>
              </a:rPr>
              <a:t>客户端只在本地训练，不进行任何通信</a:t>
            </a:r>
            <a:endParaRPr lang="en-US" altLang="zh-CN" b="1" dirty="0">
              <a:latin typeface="Calibri" panose="020F0502020204030204" pitchFamily="34" charset="0"/>
              <a:ea typeface="微软雅黑" panose="020B0503020204020204" pitchFamily="34" charset="-122"/>
            </a:endParaRPr>
          </a:p>
          <a:p>
            <a:pPr marL="342900" indent="-342900">
              <a:lnSpc>
                <a:spcPct val="150000"/>
              </a:lnSpc>
              <a:buFont typeface="Arial" panose="020B0604020202020204" pitchFamily="34" charset="0"/>
              <a:buChar char="•"/>
            </a:pPr>
            <a:r>
              <a:rPr lang="en-US" altLang="zh-CN" sz="1600" b="1" dirty="0" err="1">
                <a:latin typeface="Calibri" panose="020F0502020204030204" pitchFamily="34" charset="0"/>
                <a:ea typeface="微软雅黑" panose="020B0503020204020204" pitchFamily="34" charset="-122"/>
              </a:rPr>
              <a:t>FedAvg</a:t>
            </a:r>
            <a:r>
              <a:rPr lang="zh-CN" altLang="en-US" sz="1600" b="1" dirty="0">
                <a:latin typeface="Calibri" panose="020F0502020204030204" pitchFamily="34" charset="0"/>
                <a:ea typeface="微软雅黑" panose="020B0503020204020204" pitchFamily="34" charset="-122"/>
              </a:rPr>
              <a:t>：经典的联邦学习算法</a:t>
            </a:r>
            <a:endParaRPr lang="en-US" altLang="zh-CN" sz="1600" b="1" dirty="0">
              <a:latin typeface="Calibri" panose="020F0502020204030204" pitchFamily="34" charset="0"/>
              <a:ea typeface="微软雅黑" panose="020B0503020204020204" pitchFamily="34" charset="-122"/>
            </a:endParaRPr>
          </a:p>
          <a:p>
            <a:pPr marL="342900" indent="-342900">
              <a:lnSpc>
                <a:spcPct val="150000"/>
              </a:lnSpc>
              <a:buFont typeface="Arial" panose="020B0604020202020204" pitchFamily="34" charset="0"/>
              <a:buChar char="•"/>
            </a:pPr>
            <a:r>
              <a:rPr lang="en-US" altLang="zh-CN" sz="1600" b="1" dirty="0" err="1">
                <a:latin typeface="Calibri" panose="020F0502020204030204" pitchFamily="34" charset="0"/>
                <a:ea typeface="微软雅黑" panose="020B0503020204020204" pitchFamily="34" charset="-122"/>
              </a:rPr>
              <a:t>FedProx</a:t>
            </a:r>
            <a:r>
              <a:rPr lang="zh-CN" altLang="en-US" sz="1600" b="1" dirty="0">
                <a:latin typeface="Calibri" panose="020F0502020204030204" pitchFamily="34" charset="0"/>
                <a:ea typeface="微软雅黑" panose="020B0503020204020204" pitchFamily="34" charset="-122"/>
              </a:rPr>
              <a:t>：考虑数据异构性和系统异构性的联邦学习算法</a:t>
            </a:r>
            <a:endParaRPr lang="en-US" altLang="zh-CN" sz="1600" b="1"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246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22</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p>
        </p:txBody>
      </p:sp>
      <p:sp>
        <p:nvSpPr>
          <p:cNvPr id="12" name="文本框 11">
            <a:extLst>
              <a:ext uri="{FF2B5EF4-FFF2-40B4-BE49-F238E27FC236}">
                <a16:creationId xmlns:a16="http://schemas.microsoft.com/office/drawing/2014/main" id="{B9FE5FD7-0F9E-4984-B52F-4AC04600336D}"/>
              </a:ext>
            </a:extLst>
          </p:cNvPr>
          <p:cNvSpPr txBox="1"/>
          <p:nvPr/>
        </p:nvSpPr>
        <p:spPr>
          <a:xfrm>
            <a:off x="428281" y="788864"/>
            <a:ext cx="7897572" cy="504882"/>
          </a:xfrm>
          <a:prstGeom prst="rect">
            <a:avLst/>
          </a:prstGeom>
          <a:noFill/>
        </p:spPr>
        <p:txBody>
          <a:bodyPr wrap="square" rtlCol="0">
            <a:spAutoFit/>
          </a:bodyPr>
          <a:lstStyle/>
          <a:p>
            <a:pPr>
              <a:lnSpc>
                <a:spcPct val="150000"/>
              </a:lnSpc>
            </a:pPr>
            <a:r>
              <a:rPr lang="zh-CN" altLang="en-US" sz="2000" b="1" dirty="0">
                <a:latin typeface="Calibri" panose="020F0502020204030204" pitchFamily="34" charset="0"/>
                <a:ea typeface="微软雅黑" panose="020B0503020204020204" pitchFamily="34" charset="-122"/>
              </a:rPr>
              <a:t>单数据集多客户端</a:t>
            </a:r>
          </a:p>
        </p:txBody>
      </p:sp>
      <p:pic>
        <p:nvPicPr>
          <p:cNvPr id="3" name="图片 2" descr="表格&#10;&#10;描述已自动生成">
            <a:extLst>
              <a:ext uri="{FF2B5EF4-FFF2-40B4-BE49-F238E27FC236}">
                <a16:creationId xmlns:a16="http://schemas.microsoft.com/office/drawing/2014/main" id="{7DEC58F7-718F-ADA0-F24F-E9E733F99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339" y="1536030"/>
            <a:ext cx="6667319" cy="1738670"/>
          </a:xfrm>
          <a:prstGeom prst="rect">
            <a:avLst/>
          </a:prstGeom>
        </p:spPr>
      </p:pic>
      <p:pic>
        <p:nvPicPr>
          <p:cNvPr id="6" name="图片 5" descr="表格&#10;&#10;中度可信度描述已自动生成">
            <a:extLst>
              <a:ext uri="{FF2B5EF4-FFF2-40B4-BE49-F238E27FC236}">
                <a16:creationId xmlns:a16="http://schemas.microsoft.com/office/drawing/2014/main" id="{E785669E-E52C-304B-03F5-DABFB4AD7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643" y="4396782"/>
            <a:ext cx="6734709" cy="1556870"/>
          </a:xfrm>
          <a:prstGeom prst="rect">
            <a:avLst/>
          </a:prstGeom>
        </p:spPr>
      </p:pic>
      <p:sp>
        <p:nvSpPr>
          <p:cNvPr id="7" name="文本框 6">
            <a:extLst>
              <a:ext uri="{FF2B5EF4-FFF2-40B4-BE49-F238E27FC236}">
                <a16:creationId xmlns:a16="http://schemas.microsoft.com/office/drawing/2014/main" id="{6B52EFBC-E1AA-EFBE-1C73-54D5476C8439}"/>
              </a:ext>
            </a:extLst>
          </p:cNvPr>
          <p:cNvSpPr txBox="1"/>
          <p:nvPr/>
        </p:nvSpPr>
        <p:spPr>
          <a:xfrm>
            <a:off x="428281" y="3583300"/>
            <a:ext cx="7897572" cy="504882"/>
          </a:xfrm>
          <a:prstGeom prst="rect">
            <a:avLst/>
          </a:prstGeom>
          <a:noFill/>
        </p:spPr>
        <p:txBody>
          <a:bodyPr wrap="square" rtlCol="0">
            <a:spAutoFit/>
          </a:bodyPr>
          <a:lstStyle/>
          <a:p>
            <a:pPr>
              <a:lnSpc>
                <a:spcPct val="150000"/>
              </a:lnSpc>
            </a:pPr>
            <a:r>
              <a:rPr lang="zh-CN" altLang="en-US" sz="2000" b="1" dirty="0">
                <a:latin typeface="Calibri" panose="020F0502020204030204" pitchFamily="34" charset="0"/>
                <a:ea typeface="微软雅黑" panose="020B0503020204020204" pitchFamily="34" charset="-122"/>
              </a:rPr>
              <a:t>多数据集多客户端</a:t>
            </a:r>
          </a:p>
        </p:txBody>
      </p:sp>
    </p:spTree>
    <p:extLst>
      <p:ext uri="{BB962C8B-B14F-4D97-AF65-F5344CB8AC3E}">
        <p14:creationId xmlns:p14="http://schemas.microsoft.com/office/powerpoint/2010/main" val="580242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23</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p>
        </p:txBody>
      </p:sp>
      <p:sp>
        <p:nvSpPr>
          <p:cNvPr id="12" name="文本框 11">
            <a:extLst>
              <a:ext uri="{FF2B5EF4-FFF2-40B4-BE49-F238E27FC236}">
                <a16:creationId xmlns:a16="http://schemas.microsoft.com/office/drawing/2014/main" id="{B9FE5FD7-0F9E-4984-B52F-4AC04600336D}"/>
              </a:ext>
            </a:extLst>
          </p:cNvPr>
          <p:cNvSpPr txBox="1"/>
          <p:nvPr/>
        </p:nvSpPr>
        <p:spPr>
          <a:xfrm>
            <a:off x="428281" y="788864"/>
            <a:ext cx="7897572" cy="504882"/>
          </a:xfrm>
          <a:prstGeom prst="rect">
            <a:avLst/>
          </a:prstGeom>
          <a:noFill/>
        </p:spPr>
        <p:txBody>
          <a:bodyPr wrap="square" rtlCol="0">
            <a:spAutoFit/>
          </a:bodyPr>
          <a:lstStyle/>
          <a:p>
            <a:pPr>
              <a:lnSpc>
                <a:spcPct val="150000"/>
              </a:lnSpc>
            </a:pPr>
            <a:r>
              <a:rPr lang="en-US" altLang="zh-CN" sz="2000" b="1" dirty="0">
                <a:solidFill>
                  <a:schemeClr val="accent1"/>
                </a:solidFill>
                <a:latin typeface="Calibri" panose="020F0502020204030204" pitchFamily="34" charset="0"/>
                <a:ea typeface="微软雅黑" panose="020B0503020204020204" pitchFamily="34" charset="-122"/>
              </a:rPr>
              <a:t>Structure and feature analysis in clusters</a:t>
            </a:r>
            <a:endParaRPr lang="zh-CN" altLang="en-US" sz="2000" b="1" dirty="0">
              <a:solidFill>
                <a:schemeClr val="accent1"/>
              </a:solidFill>
              <a:latin typeface="Calibri" panose="020F0502020204030204" pitchFamily="34" charset="0"/>
              <a:ea typeface="微软雅黑" panose="020B0503020204020204" pitchFamily="34" charset="-122"/>
            </a:endParaRPr>
          </a:p>
        </p:txBody>
      </p:sp>
      <p:pic>
        <p:nvPicPr>
          <p:cNvPr id="8" name="图片 7" descr="图表, 箱线图&#10;&#10;描述已自动生成">
            <a:extLst>
              <a:ext uri="{FF2B5EF4-FFF2-40B4-BE49-F238E27FC236}">
                <a16:creationId xmlns:a16="http://schemas.microsoft.com/office/drawing/2014/main" id="{24B72059-B196-1EC8-D301-71F8EE1B1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34" y="1338257"/>
            <a:ext cx="6853865" cy="2090743"/>
          </a:xfrm>
          <a:prstGeom prst="rect">
            <a:avLst/>
          </a:prstGeom>
        </p:spPr>
      </p:pic>
      <p:pic>
        <p:nvPicPr>
          <p:cNvPr id="10" name="图片 9">
            <a:extLst>
              <a:ext uri="{FF2B5EF4-FFF2-40B4-BE49-F238E27FC236}">
                <a16:creationId xmlns:a16="http://schemas.microsoft.com/office/drawing/2014/main" id="{8AD52A57-98EA-8407-B71A-28A99A09F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888" y="3948916"/>
            <a:ext cx="6892223" cy="2171239"/>
          </a:xfrm>
          <a:prstGeom prst="rect">
            <a:avLst/>
          </a:prstGeom>
        </p:spPr>
      </p:pic>
      <p:sp>
        <p:nvSpPr>
          <p:cNvPr id="11" name="文本框 10">
            <a:extLst>
              <a:ext uri="{FF2B5EF4-FFF2-40B4-BE49-F238E27FC236}">
                <a16:creationId xmlns:a16="http://schemas.microsoft.com/office/drawing/2014/main" id="{BA2006C8-9EE1-0EA9-C60F-F9D18E4CE739}"/>
              </a:ext>
            </a:extLst>
          </p:cNvPr>
          <p:cNvSpPr txBox="1"/>
          <p:nvPr/>
        </p:nvSpPr>
        <p:spPr>
          <a:xfrm>
            <a:off x="428280" y="3328231"/>
            <a:ext cx="7897572" cy="506292"/>
          </a:xfrm>
          <a:prstGeom prst="rect">
            <a:avLst/>
          </a:prstGeom>
          <a:noFill/>
        </p:spPr>
        <p:txBody>
          <a:bodyPr wrap="square" rtlCol="0">
            <a:spAutoFit/>
          </a:bodyPr>
          <a:lstStyle/>
          <a:p>
            <a:pPr>
              <a:lnSpc>
                <a:spcPct val="150000"/>
              </a:lnSpc>
            </a:pPr>
            <a:r>
              <a:rPr lang="en-US" altLang="zh-CN" sz="2000" b="1" dirty="0">
                <a:solidFill>
                  <a:schemeClr val="accent1"/>
                </a:solidFill>
                <a:latin typeface="Calibri" panose="020F0502020204030204" pitchFamily="34" charset="0"/>
                <a:ea typeface="微软雅黑" panose="020B0503020204020204" pitchFamily="34" charset="-122"/>
              </a:rPr>
              <a:t>Test loss</a:t>
            </a:r>
          </a:p>
        </p:txBody>
      </p:sp>
    </p:spTree>
    <p:extLst>
      <p:ext uri="{BB962C8B-B14F-4D97-AF65-F5344CB8AC3E}">
        <p14:creationId xmlns:p14="http://schemas.microsoft.com/office/powerpoint/2010/main" val="925332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24</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总结思考</a:t>
            </a:r>
          </a:p>
        </p:txBody>
      </p:sp>
      <p:sp>
        <p:nvSpPr>
          <p:cNvPr id="12" name="矩形 11">
            <a:extLst>
              <a:ext uri="{FF2B5EF4-FFF2-40B4-BE49-F238E27FC236}">
                <a16:creationId xmlns:a16="http://schemas.microsoft.com/office/drawing/2014/main" id="{CE952BD7-AB4C-4B86-B344-5E9BDCE928D6}"/>
              </a:ext>
            </a:extLst>
          </p:cNvPr>
          <p:cNvSpPr/>
          <p:nvPr/>
        </p:nvSpPr>
        <p:spPr>
          <a:xfrm>
            <a:off x="428281" y="3439995"/>
            <a:ext cx="8256848" cy="1776512"/>
          </a:xfrm>
          <a:prstGeom prst="rect">
            <a:avLst/>
          </a:prstGeom>
        </p:spPr>
        <p:txBody>
          <a:bodyPr wrap="square">
            <a:spAutoFit/>
          </a:bodyPr>
          <a:lstStyle/>
          <a:p>
            <a:pPr>
              <a:lnSpc>
                <a:spcPct val="150000"/>
              </a:lnSpc>
            </a:pPr>
            <a:r>
              <a:rPr lang="zh-CN" altLang="en-US" sz="2000" b="1" dirty="0"/>
              <a:t>思考</a:t>
            </a:r>
            <a:endParaRPr lang="en-US" altLang="zh-CN" sz="2000" b="1" dirty="0"/>
          </a:p>
          <a:p>
            <a:pPr marL="285750" indent="-285750">
              <a:lnSpc>
                <a:spcPct val="150000"/>
              </a:lnSpc>
              <a:spcBef>
                <a:spcPts val="600"/>
              </a:spcBef>
              <a:buFont typeface="Arial" panose="020B0604020202020204" pitchFamily="34" charset="0"/>
              <a:buChar char="•"/>
            </a:pPr>
            <a:r>
              <a:rPr lang="zh-CN" altLang="en-US" sz="1600" b="1" dirty="0">
                <a:effectLst/>
              </a:rPr>
              <a:t>可以看出，本文的研究重点不在于新颖或复杂的解决方法，而是建立一个</a:t>
            </a:r>
            <a:r>
              <a:rPr lang="zh-CN" altLang="en-US" sz="1600" b="1" dirty="0">
                <a:solidFill>
                  <a:schemeClr val="accent1"/>
                </a:solidFill>
                <a:effectLst/>
              </a:rPr>
              <a:t>新颖的场景</a:t>
            </a:r>
            <a:r>
              <a:rPr lang="zh-CN" altLang="en-US" sz="1600" b="1" dirty="0">
                <a:effectLst/>
              </a:rPr>
              <a:t>，</a:t>
            </a:r>
            <a:r>
              <a:rPr lang="zh-CN" altLang="en-US" sz="1600" b="1" dirty="0"/>
              <a:t>可以</a:t>
            </a:r>
            <a:r>
              <a:rPr lang="zh-CN" altLang="en-US" sz="1600" b="1" dirty="0">
                <a:effectLst/>
              </a:rPr>
              <a:t>作为后续研究的起点，比如</a:t>
            </a:r>
            <a:r>
              <a:rPr lang="zh-CN" altLang="en-US" sz="1600" b="1" dirty="0">
                <a:solidFill>
                  <a:schemeClr val="accent1"/>
                </a:solidFill>
                <a:effectLst/>
              </a:rPr>
              <a:t>跨域图联邦学习</a:t>
            </a:r>
            <a:r>
              <a:rPr lang="zh-CN" altLang="en-US" sz="1600" b="1" dirty="0">
                <a:effectLst/>
              </a:rPr>
              <a:t>（分子领域和蛋白质领域）</a:t>
            </a:r>
            <a:endParaRPr lang="en-US" altLang="zh-CN" sz="1600" b="1" dirty="0">
              <a:effectLst/>
            </a:endParaRPr>
          </a:p>
          <a:p>
            <a:pPr marL="285750" indent="-285750">
              <a:lnSpc>
                <a:spcPct val="150000"/>
              </a:lnSpc>
              <a:spcBef>
                <a:spcPts val="600"/>
              </a:spcBef>
              <a:buFont typeface="Arial" panose="020B0604020202020204" pitchFamily="34" charset="0"/>
              <a:buChar char="•"/>
            </a:pPr>
            <a:r>
              <a:rPr lang="zh-CN" altLang="en-US" sz="1600" b="1" dirty="0">
                <a:effectLst/>
              </a:rPr>
              <a:t>跨域联邦学习，可能会对</a:t>
            </a:r>
            <a:r>
              <a:rPr lang="zh-CN" altLang="en-US" sz="1600" b="1" dirty="0">
                <a:solidFill>
                  <a:schemeClr val="accent1"/>
                </a:solidFill>
                <a:effectLst/>
              </a:rPr>
              <a:t>联邦半监督</a:t>
            </a:r>
            <a:r>
              <a:rPr lang="zh-CN" altLang="en-US" sz="1600" b="1" dirty="0">
                <a:effectLst/>
              </a:rPr>
              <a:t>有作用（半监督需要更多数据，来获取监督信息）</a:t>
            </a:r>
            <a:endParaRPr lang="en-US" altLang="zh-CN" sz="1600" b="1" dirty="0">
              <a:effectLst/>
            </a:endParaRPr>
          </a:p>
        </p:txBody>
      </p:sp>
      <p:sp>
        <p:nvSpPr>
          <p:cNvPr id="6" name="矩形 5">
            <a:extLst>
              <a:ext uri="{FF2B5EF4-FFF2-40B4-BE49-F238E27FC236}">
                <a16:creationId xmlns:a16="http://schemas.microsoft.com/office/drawing/2014/main" id="{BB674311-086F-4341-9ECC-17862547732D}"/>
              </a:ext>
            </a:extLst>
          </p:cNvPr>
          <p:cNvSpPr/>
          <p:nvPr/>
        </p:nvSpPr>
        <p:spPr>
          <a:xfrm>
            <a:off x="428281" y="860960"/>
            <a:ext cx="8256848" cy="2300886"/>
          </a:xfrm>
          <a:prstGeom prst="rect">
            <a:avLst/>
          </a:prstGeom>
        </p:spPr>
        <p:txBody>
          <a:bodyPr wrap="square">
            <a:spAutoFit/>
          </a:bodyPr>
          <a:lstStyle/>
          <a:p>
            <a:pPr>
              <a:lnSpc>
                <a:spcPct val="150000"/>
              </a:lnSpc>
            </a:pPr>
            <a:r>
              <a:rPr lang="zh-CN" altLang="en-US" sz="2000" b="1" dirty="0"/>
              <a:t>总结</a:t>
            </a:r>
            <a:endParaRPr lang="en-US" altLang="zh-CN" sz="2000" b="1" dirty="0"/>
          </a:p>
          <a:p>
            <a:pPr marL="285750" indent="-285750">
              <a:lnSpc>
                <a:spcPct val="150000"/>
              </a:lnSpc>
              <a:spcBef>
                <a:spcPts val="600"/>
              </a:spcBef>
              <a:buFont typeface="Arial" panose="020B0604020202020204" pitchFamily="34" charset="0"/>
              <a:buChar char="•"/>
            </a:pPr>
            <a:r>
              <a:rPr lang="zh-CN" altLang="en-US" sz="1600" b="1" dirty="0"/>
              <a:t>验证了</a:t>
            </a:r>
            <a:r>
              <a:rPr lang="zh-CN" altLang="en-US" sz="1600" b="1" dirty="0">
                <a:solidFill>
                  <a:schemeClr val="accent1"/>
                </a:solidFill>
              </a:rPr>
              <a:t>跨域联邦图分类</a:t>
            </a:r>
            <a:r>
              <a:rPr lang="zh-CN" altLang="en-US" sz="1600" b="1" dirty="0"/>
              <a:t>任务的可行性</a:t>
            </a:r>
            <a:endParaRPr lang="en-US" altLang="zh-CN" sz="1600" b="1" dirty="0"/>
          </a:p>
          <a:p>
            <a:pPr marL="285750" indent="-285750">
              <a:lnSpc>
                <a:spcPct val="150000"/>
              </a:lnSpc>
              <a:spcBef>
                <a:spcPts val="600"/>
              </a:spcBef>
              <a:buFont typeface="Arial" panose="020B0604020202020204" pitchFamily="34" charset="0"/>
              <a:buChar char="•"/>
            </a:pPr>
            <a:r>
              <a:rPr lang="zh-CN" altLang="en-US" sz="1600" b="1" dirty="0"/>
              <a:t>自顶向下的</a:t>
            </a:r>
            <a:r>
              <a:rPr lang="zh-CN" altLang="en-US" sz="1600" b="1" dirty="0">
                <a:solidFill>
                  <a:schemeClr val="accent1"/>
                </a:solidFill>
              </a:rPr>
              <a:t>最小割二分聚类</a:t>
            </a:r>
            <a:r>
              <a:rPr lang="zh-CN" altLang="en-US" sz="1600" b="1" dirty="0"/>
              <a:t>方法</a:t>
            </a:r>
            <a:endParaRPr lang="en-US" altLang="zh-CN" sz="1600" b="1" dirty="0"/>
          </a:p>
          <a:p>
            <a:pPr marL="285750" indent="-285750">
              <a:lnSpc>
                <a:spcPct val="150000"/>
              </a:lnSpc>
              <a:spcBef>
                <a:spcPts val="600"/>
              </a:spcBef>
              <a:buFont typeface="Arial" panose="020B0604020202020204" pitchFamily="34" charset="0"/>
              <a:buChar char="•"/>
            </a:pPr>
            <a:r>
              <a:rPr lang="zh-CN" altLang="en-US" sz="1600" b="1" dirty="0">
                <a:solidFill>
                  <a:schemeClr val="accent1"/>
                </a:solidFill>
              </a:rPr>
              <a:t>基于序列</a:t>
            </a:r>
            <a:r>
              <a:rPr lang="zh-CN" altLang="en-US" sz="1600" b="1" dirty="0"/>
              <a:t>的聚类方法</a:t>
            </a:r>
            <a:r>
              <a:rPr lang="en-US" altLang="zh-CN" sz="1600" b="1" dirty="0"/>
              <a:t>—</a:t>
            </a:r>
            <a:r>
              <a:rPr lang="zh-CN" altLang="en-US" sz="1600" b="1" dirty="0"/>
              <a:t>捕捉到重要的客户端行为</a:t>
            </a:r>
            <a:endParaRPr lang="en-US" altLang="zh-CN" sz="1600" b="1" dirty="0"/>
          </a:p>
          <a:p>
            <a:pPr marL="285750" indent="-285750">
              <a:lnSpc>
                <a:spcPct val="150000"/>
              </a:lnSpc>
              <a:spcBef>
                <a:spcPts val="600"/>
              </a:spcBef>
              <a:buFont typeface="Arial" panose="020B0604020202020204" pitchFamily="34" charset="0"/>
              <a:buChar char="•"/>
            </a:pPr>
            <a:r>
              <a:rPr lang="zh-CN" altLang="en-US" sz="1600" b="1" dirty="0">
                <a:solidFill>
                  <a:schemeClr val="accent3"/>
                </a:solidFill>
              </a:rPr>
              <a:t>篇幅限制，有些内容没有详细解释</a:t>
            </a:r>
            <a:endParaRPr lang="en-US" altLang="zh-CN" sz="1600" b="1" dirty="0">
              <a:solidFill>
                <a:schemeClr val="accent3"/>
              </a:solidFill>
            </a:endParaRPr>
          </a:p>
        </p:txBody>
      </p:sp>
    </p:spTree>
    <p:extLst>
      <p:ext uri="{BB962C8B-B14F-4D97-AF65-F5344CB8AC3E}">
        <p14:creationId xmlns:p14="http://schemas.microsoft.com/office/powerpoint/2010/main" val="3135444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0390A8-A470-4C3C-81BD-F9C2724E6670}"/>
              </a:ext>
            </a:extLst>
          </p:cNvPr>
          <p:cNvSpPr>
            <a:spLocks noGrp="1"/>
          </p:cNvSpPr>
          <p:nvPr>
            <p:ph type="sldNum" sz="quarter" idx="12"/>
          </p:nvPr>
        </p:nvSpPr>
        <p:spPr/>
        <p:txBody>
          <a:bodyPr/>
          <a:lstStyle/>
          <a:p>
            <a:fld id="{72A5E12F-523A-4D75-95A2-779F57F5D9E2}" type="slidenum">
              <a:rPr lang="zh-CN" altLang="en-US" smtClean="0"/>
              <a:t>25</a:t>
            </a:fld>
            <a:endParaRPr lang="zh-CN" altLang="en-US"/>
          </a:p>
        </p:txBody>
      </p:sp>
    </p:spTree>
    <p:extLst>
      <p:ext uri="{BB962C8B-B14F-4D97-AF65-F5344CB8AC3E}">
        <p14:creationId xmlns:p14="http://schemas.microsoft.com/office/powerpoint/2010/main" val="975495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26</a:t>
            </a:fld>
            <a:endParaRPr lang="zh-CN" altLang="en-US"/>
          </a:p>
        </p:txBody>
      </p:sp>
      <p:sp>
        <p:nvSpPr>
          <p:cNvPr id="8" name="文本框 7">
            <a:extLst>
              <a:ext uri="{FF2B5EF4-FFF2-40B4-BE49-F238E27FC236}">
                <a16:creationId xmlns:a16="http://schemas.microsoft.com/office/drawing/2014/main" id="{19F9167D-34B5-4B00-9F39-8FF725DD5B70}"/>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sp>
        <p:nvSpPr>
          <p:cNvPr id="13" name="object 25">
            <a:extLst>
              <a:ext uri="{FF2B5EF4-FFF2-40B4-BE49-F238E27FC236}">
                <a16:creationId xmlns:a16="http://schemas.microsoft.com/office/drawing/2014/main" id="{6948E9D2-BB48-4AD7-A84B-6670D8BAC157}"/>
              </a:ext>
            </a:extLst>
          </p:cNvPr>
          <p:cNvSpPr txBox="1"/>
          <p:nvPr/>
        </p:nvSpPr>
        <p:spPr>
          <a:xfrm>
            <a:off x="875262" y="911488"/>
            <a:ext cx="6639635" cy="44371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spcBef>
                <a:spcPts val="100"/>
              </a:spcBef>
            </a:pPr>
            <a:r>
              <a:rPr lang="en-US" altLang="zh-CN" sz="2800" b="1" dirty="0">
                <a:solidFill>
                  <a:srgbClr val="44546A"/>
                </a:solidFill>
                <a:latin typeface="Calibri" panose="020F0502020204030204" pitchFamily="34" charset="0"/>
                <a:cs typeface="Calibri" panose="020F0502020204030204" pitchFamily="34" charset="0"/>
              </a:rPr>
              <a:t>Degree Distribution</a:t>
            </a:r>
          </a:p>
        </p:txBody>
      </p:sp>
      <p:grpSp>
        <p:nvGrpSpPr>
          <p:cNvPr id="14" name="object 21">
            <a:extLst>
              <a:ext uri="{FF2B5EF4-FFF2-40B4-BE49-F238E27FC236}">
                <a16:creationId xmlns:a16="http://schemas.microsoft.com/office/drawing/2014/main" id="{4B3FF7BB-BB8B-4DE1-B79B-37F6E9E7EA02}"/>
              </a:ext>
            </a:extLst>
          </p:cNvPr>
          <p:cNvGrpSpPr/>
          <p:nvPr/>
        </p:nvGrpSpPr>
        <p:grpSpPr>
          <a:xfrm>
            <a:off x="455246" y="1012935"/>
            <a:ext cx="374904" cy="381000"/>
            <a:chOff x="569976" y="1121663"/>
            <a:chExt cx="374904" cy="381000"/>
          </a:xfrm>
        </p:grpSpPr>
        <p:pic>
          <p:nvPicPr>
            <p:cNvPr id="15" name="object 22">
              <a:extLst>
                <a:ext uri="{FF2B5EF4-FFF2-40B4-BE49-F238E27FC236}">
                  <a16:creationId xmlns:a16="http://schemas.microsoft.com/office/drawing/2014/main" id="{FC230142-6259-4B2C-948E-E7A9EC9F282A}"/>
                </a:ext>
              </a:extLst>
            </p:cNvPr>
            <p:cNvPicPr/>
            <p:nvPr/>
          </p:nvPicPr>
          <p:blipFill>
            <a:blip r:embed="rId3" cstate="print"/>
            <a:stretch>
              <a:fillRect/>
            </a:stretch>
          </p:blipFill>
          <p:spPr>
            <a:xfrm>
              <a:off x="569976" y="1121663"/>
              <a:ext cx="374904" cy="381000"/>
            </a:xfrm>
            <a:prstGeom prst="rect">
              <a:avLst/>
            </a:prstGeom>
          </p:spPr>
        </p:pic>
        <p:sp>
          <p:nvSpPr>
            <p:cNvPr id="16" name="object 23">
              <a:extLst>
                <a:ext uri="{FF2B5EF4-FFF2-40B4-BE49-F238E27FC236}">
                  <a16:creationId xmlns:a16="http://schemas.microsoft.com/office/drawing/2014/main" id="{BE4CC8BF-1A96-42A6-B117-AE456243E060}"/>
                </a:ext>
              </a:extLst>
            </p:cNvPr>
            <p:cNvSpPr/>
            <p:nvPr/>
          </p:nvSpPr>
          <p:spPr>
            <a:xfrm>
              <a:off x="621032" y="1136149"/>
              <a:ext cx="272415" cy="276225"/>
            </a:xfrm>
            <a:custGeom>
              <a:avLst/>
              <a:gdLst/>
              <a:ahLst/>
              <a:cxnLst/>
              <a:rect l="l" t="t" r="r" b="b"/>
              <a:pathLst>
                <a:path w="272415" h="276225">
                  <a:moveTo>
                    <a:pt x="266096" y="0"/>
                  </a:moveTo>
                  <a:lnTo>
                    <a:pt x="6141" y="0"/>
                  </a:lnTo>
                  <a:lnTo>
                    <a:pt x="0" y="6141"/>
                  </a:lnTo>
                  <a:lnTo>
                    <a:pt x="0" y="269934"/>
                  </a:lnTo>
                  <a:lnTo>
                    <a:pt x="6141" y="276076"/>
                  </a:lnTo>
                  <a:lnTo>
                    <a:pt x="266096" y="276076"/>
                  </a:lnTo>
                  <a:lnTo>
                    <a:pt x="272237" y="269934"/>
                  </a:lnTo>
                  <a:lnTo>
                    <a:pt x="272237" y="13718"/>
                  </a:lnTo>
                  <a:lnTo>
                    <a:pt x="272237" y="6141"/>
                  </a:lnTo>
                  <a:lnTo>
                    <a:pt x="266096" y="0"/>
                  </a:lnTo>
                  <a:close/>
                </a:path>
              </a:pathLst>
            </a:custGeom>
            <a:solidFill>
              <a:srgbClr val="0070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 name="object 3">
            <a:extLst>
              <a:ext uri="{FF2B5EF4-FFF2-40B4-BE49-F238E27FC236}">
                <a16:creationId xmlns:a16="http://schemas.microsoft.com/office/drawing/2014/main" id="{E185B6E3-A95B-5AA1-419F-01B835F179E5}"/>
              </a:ext>
            </a:extLst>
          </p:cNvPr>
          <p:cNvSpPr txBox="1"/>
          <p:nvPr/>
        </p:nvSpPr>
        <p:spPr>
          <a:xfrm>
            <a:off x="506302" y="1505893"/>
            <a:ext cx="7262495" cy="1925912"/>
          </a:xfrm>
          <a:prstGeom prst="rect">
            <a:avLst/>
          </a:prstGeom>
        </p:spPr>
        <p:txBody>
          <a:bodyPr vert="horz" wrap="square" lIns="0" tIns="889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70840" marR="43180" indent="-320040">
              <a:lnSpc>
                <a:spcPct val="100699"/>
              </a:lnSpc>
              <a:spcBef>
                <a:spcPts val="70"/>
              </a:spcBef>
              <a:buClr>
                <a:srgbClr val="F0AD00"/>
              </a:buClr>
              <a:buSzPct val="81250"/>
              <a:buFont typeface="Cambria"/>
              <a:buChar char="◾"/>
              <a:tabLst>
                <a:tab pos="370205" algn="l"/>
                <a:tab pos="370840" algn="l"/>
              </a:tabLst>
            </a:pPr>
            <a:r>
              <a:rPr sz="2000" b="1" spc="-10" dirty="0">
                <a:solidFill>
                  <a:srgbClr val="8000FF"/>
                </a:solidFill>
                <a:latin typeface="Calibri"/>
                <a:cs typeface="Calibri"/>
              </a:rPr>
              <a:t>Degree</a:t>
            </a:r>
            <a:r>
              <a:rPr sz="2000" b="1" spc="-5" dirty="0">
                <a:solidFill>
                  <a:srgbClr val="8000FF"/>
                </a:solidFill>
                <a:latin typeface="Calibri"/>
                <a:cs typeface="Calibri"/>
              </a:rPr>
              <a:t> </a:t>
            </a:r>
            <a:r>
              <a:rPr sz="2000" b="1" spc="-10" dirty="0">
                <a:solidFill>
                  <a:srgbClr val="8000FF"/>
                </a:solidFill>
                <a:latin typeface="Calibri"/>
                <a:cs typeface="Calibri"/>
              </a:rPr>
              <a:t>distribution </a:t>
            </a:r>
            <a:r>
              <a:rPr sz="2000" b="1" i="1" spc="-5" dirty="0">
                <a:solidFill>
                  <a:srgbClr val="8000FF"/>
                </a:solidFill>
                <a:latin typeface="Times New Roman"/>
                <a:cs typeface="Times New Roman"/>
              </a:rPr>
              <a:t>P(k)</a:t>
            </a:r>
            <a:r>
              <a:rPr sz="2000" b="1" spc="-5" dirty="0">
                <a:solidFill>
                  <a:srgbClr val="8000FF"/>
                </a:solidFill>
                <a:latin typeface="Calibri"/>
                <a:cs typeface="Calibri"/>
              </a:rPr>
              <a:t>:</a:t>
            </a:r>
            <a:r>
              <a:rPr sz="2000" b="1" dirty="0">
                <a:solidFill>
                  <a:srgbClr val="8000FF"/>
                </a:solidFill>
                <a:latin typeface="Calibri"/>
                <a:cs typeface="Calibri"/>
              </a:rPr>
              <a:t> </a:t>
            </a:r>
            <a:r>
              <a:rPr sz="2000" spc="-5" dirty="0">
                <a:latin typeface="Calibri"/>
                <a:cs typeface="Calibri"/>
              </a:rPr>
              <a:t>Probability that </a:t>
            </a:r>
            <a:r>
              <a:rPr sz="2000" spc="-710" dirty="0">
                <a:latin typeface="Calibri"/>
                <a:cs typeface="Calibri"/>
              </a:rPr>
              <a:t> </a:t>
            </a:r>
            <a:r>
              <a:rPr sz="2000" dirty="0">
                <a:latin typeface="Calibri"/>
                <a:cs typeface="Calibri"/>
              </a:rPr>
              <a:t>a </a:t>
            </a:r>
            <a:r>
              <a:rPr sz="2000" spc="-10" dirty="0">
                <a:latin typeface="Calibri"/>
                <a:cs typeface="Calibri"/>
              </a:rPr>
              <a:t>randomly</a:t>
            </a:r>
            <a:r>
              <a:rPr sz="2000" dirty="0">
                <a:latin typeface="Calibri"/>
                <a:cs typeface="Calibri"/>
              </a:rPr>
              <a:t> </a:t>
            </a:r>
            <a:r>
              <a:rPr sz="2000" spc="-5" dirty="0">
                <a:latin typeface="Calibri"/>
                <a:cs typeface="Calibri"/>
              </a:rPr>
              <a:t>chosen</a:t>
            </a:r>
            <a:r>
              <a:rPr sz="2000" dirty="0">
                <a:latin typeface="Calibri"/>
                <a:cs typeface="Calibri"/>
              </a:rPr>
              <a:t> node</a:t>
            </a:r>
            <a:r>
              <a:rPr sz="2000" spc="-5" dirty="0">
                <a:latin typeface="Calibri"/>
                <a:cs typeface="Calibri"/>
              </a:rPr>
              <a:t> </a:t>
            </a:r>
            <a:r>
              <a:rPr sz="2000" dirty="0">
                <a:latin typeface="Calibri"/>
                <a:cs typeface="Calibri"/>
              </a:rPr>
              <a:t>has</a:t>
            </a:r>
            <a:r>
              <a:rPr sz="2000" spc="-10" dirty="0">
                <a:latin typeface="Calibri"/>
                <a:cs typeface="Calibri"/>
              </a:rPr>
              <a:t> degree</a:t>
            </a:r>
            <a:r>
              <a:rPr sz="2000" spc="-15" dirty="0">
                <a:latin typeface="Calibri"/>
                <a:cs typeface="Calibri"/>
              </a:rPr>
              <a:t> </a:t>
            </a:r>
            <a:r>
              <a:rPr sz="2000" b="1" i="1" dirty="0">
                <a:latin typeface="Times New Roman"/>
                <a:cs typeface="Times New Roman"/>
              </a:rPr>
              <a:t>k</a:t>
            </a:r>
            <a:endParaRPr sz="2000" dirty="0">
              <a:latin typeface="Times New Roman"/>
              <a:cs typeface="Times New Roman"/>
            </a:endParaRPr>
          </a:p>
          <a:p>
            <a:pPr marL="845819">
              <a:lnSpc>
                <a:spcPts val="3779"/>
              </a:lnSpc>
            </a:pPr>
            <a:r>
              <a:rPr sz="2000" b="1" i="1" dirty="0">
                <a:latin typeface="Times New Roman"/>
                <a:cs typeface="Times New Roman"/>
              </a:rPr>
              <a:t>N</a:t>
            </a:r>
            <a:r>
              <a:rPr sz="2000" b="1" i="1" baseline="-19841" dirty="0">
                <a:latin typeface="Times New Roman"/>
                <a:cs typeface="Times New Roman"/>
              </a:rPr>
              <a:t>k</a:t>
            </a:r>
            <a:r>
              <a:rPr sz="2000" b="1" i="1" spc="292" baseline="-19841" dirty="0">
                <a:latin typeface="Times New Roman"/>
                <a:cs typeface="Times New Roman"/>
              </a:rPr>
              <a:t> </a:t>
            </a:r>
            <a:r>
              <a:rPr sz="2000" dirty="0">
                <a:latin typeface="Times New Roman"/>
                <a:cs typeface="Times New Roman"/>
              </a:rPr>
              <a:t>=</a:t>
            </a:r>
            <a:r>
              <a:rPr sz="2000" spc="-90" dirty="0">
                <a:latin typeface="Times New Roman"/>
                <a:cs typeface="Times New Roman"/>
              </a:rPr>
              <a:t> </a:t>
            </a:r>
            <a:r>
              <a:rPr sz="2000" dirty="0">
                <a:latin typeface="Calibri"/>
                <a:cs typeface="Calibri"/>
              </a:rPr>
              <a:t>#</a:t>
            </a:r>
            <a:r>
              <a:rPr sz="2000" spc="-5" dirty="0">
                <a:latin typeface="Calibri"/>
                <a:cs typeface="Calibri"/>
              </a:rPr>
              <a:t> nodes</a:t>
            </a:r>
            <a:r>
              <a:rPr sz="2000" spc="-10" dirty="0">
                <a:latin typeface="Calibri"/>
                <a:cs typeface="Calibri"/>
              </a:rPr>
              <a:t> </a:t>
            </a:r>
            <a:r>
              <a:rPr sz="2000" dirty="0">
                <a:latin typeface="Calibri"/>
                <a:cs typeface="Calibri"/>
              </a:rPr>
              <a:t>with</a:t>
            </a:r>
            <a:r>
              <a:rPr sz="2000" spc="-5" dirty="0">
                <a:latin typeface="Calibri"/>
                <a:cs typeface="Calibri"/>
              </a:rPr>
              <a:t> </a:t>
            </a:r>
            <a:r>
              <a:rPr sz="2000" spc="-10" dirty="0">
                <a:latin typeface="Calibri"/>
                <a:cs typeface="Calibri"/>
              </a:rPr>
              <a:t>degree</a:t>
            </a:r>
            <a:r>
              <a:rPr sz="2000" spc="-5" dirty="0">
                <a:latin typeface="Calibri"/>
                <a:cs typeface="Calibri"/>
              </a:rPr>
              <a:t> </a:t>
            </a:r>
            <a:r>
              <a:rPr sz="2000" b="1" i="1" dirty="0">
                <a:latin typeface="Times New Roman"/>
                <a:cs typeface="Times New Roman"/>
              </a:rPr>
              <a:t>k</a:t>
            </a:r>
            <a:endParaRPr sz="2000" dirty="0">
              <a:latin typeface="Times New Roman"/>
              <a:cs typeface="Times New Roman"/>
            </a:endParaRPr>
          </a:p>
          <a:p>
            <a:pPr marL="370840" indent="-320040">
              <a:lnSpc>
                <a:spcPts val="3820"/>
              </a:lnSpc>
              <a:buClr>
                <a:srgbClr val="F0AD00"/>
              </a:buClr>
              <a:buSzPct val="81250"/>
              <a:buFont typeface="Cambria"/>
              <a:buChar char="◾"/>
              <a:tabLst>
                <a:tab pos="370205" algn="l"/>
                <a:tab pos="370840" algn="l"/>
              </a:tabLst>
            </a:pPr>
            <a:r>
              <a:rPr sz="2000" spc="-10" dirty="0">
                <a:latin typeface="Calibri"/>
                <a:cs typeface="Calibri"/>
              </a:rPr>
              <a:t>Normalized</a:t>
            </a:r>
            <a:r>
              <a:rPr sz="2000" spc="-20" dirty="0">
                <a:latin typeface="Calibri"/>
                <a:cs typeface="Calibri"/>
              </a:rPr>
              <a:t> </a:t>
            </a:r>
            <a:r>
              <a:rPr sz="2000" spc="-15" dirty="0">
                <a:latin typeface="Calibri"/>
                <a:cs typeface="Calibri"/>
              </a:rPr>
              <a:t>histogram:</a:t>
            </a:r>
            <a:endParaRPr sz="2000" dirty="0">
              <a:latin typeface="Calibri"/>
              <a:cs typeface="Calibri"/>
            </a:endParaRPr>
          </a:p>
          <a:p>
            <a:pPr marL="845819">
              <a:lnSpc>
                <a:spcPct val="100000"/>
              </a:lnSpc>
              <a:spcBef>
                <a:spcPts val="95"/>
              </a:spcBef>
              <a:tabLst>
                <a:tab pos="3500120" algn="l"/>
                <a:tab pos="4182745" algn="l"/>
              </a:tabLst>
            </a:pPr>
            <a:r>
              <a:rPr sz="2000" b="1" i="1" spc="-5" dirty="0">
                <a:latin typeface="Times New Roman"/>
                <a:cs typeface="Times New Roman"/>
              </a:rPr>
              <a:t>P(k) </a:t>
            </a:r>
            <a:r>
              <a:rPr sz="2000" b="1" i="1" dirty="0">
                <a:latin typeface="Times New Roman"/>
                <a:cs typeface="Times New Roman"/>
              </a:rPr>
              <a:t>= N</a:t>
            </a:r>
            <a:r>
              <a:rPr sz="2000" b="1" i="1" baseline="-17195" dirty="0">
                <a:latin typeface="Times New Roman"/>
                <a:cs typeface="Times New Roman"/>
              </a:rPr>
              <a:t>k</a:t>
            </a:r>
            <a:r>
              <a:rPr sz="2000" b="1" i="1" spc="427" baseline="-17195" dirty="0">
                <a:latin typeface="Times New Roman"/>
                <a:cs typeface="Times New Roman"/>
              </a:rPr>
              <a:t> </a:t>
            </a:r>
            <a:r>
              <a:rPr sz="2000" b="1" i="1" dirty="0">
                <a:latin typeface="Times New Roman"/>
                <a:cs typeface="Times New Roman"/>
              </a:rPr>
              <a:t>/ N	</a:t>
            </a:r>
            <a:r>
              <a:rPr sz="2000" dirty="0">
                <a:latin typeface="Segoe UI Symbol"/>
                <a:cs typeface="Segoe UI Symbol"/>
              </a:rPr>
              <a:t>➔	</a:t>
            </a:r>
            <a:r>
              <a:rPr sz="2000" b="1" dirty="0">
                <a:solidFill>
                  <a:srgbClr val="D60093"/>
                </a:solidFill>
                <a:latin typeface="Calibri"/>
                <a:cs typeface="Calibri"/>
              </a:rPr>
              <a:t>plot</a:t>
            </a:r>
            <a:endParaRPr sz="2000" dirty="0">
              <a:latin typeface="Calibri"/>
              <a:cs typeface="Calibri"/>
            </a:endParaRPr>
          </a:p>
        </p:txBody>
      </p:sp>
      <p:sp>
        <p:nvSpPr>
          <p:cNvPr id="7" name="object 4">
            <a:extLst>
              <a:ext uri="{FF2B5EF4-FFF2-40B4-BE49-F238E27FC236}">
                <a16:creationId xmlns:a16="http://schemas.microsoft.com/office/drawing/2014/main" id="{83CF8208-656E-421B-4264-31A78FD8CCD9}"/>
              </a:ext>
            </a:extLst>
          </p:cNvPr>
          <p:cNvSpPr/>
          <p:nvPr/>
        </p:nvSpPr>
        <p:spPr>
          <a:xfrm>
            <a:off x="6389504" y="3535681"/>
            <a:ext cx="2277745" cy="1697355"/>
          </a:xfrm>
          <a:custGeom>
            <a:avLst/>
            <a:gdLst/>
            <a:ahLst/>
            <a:cxnLst/>
            <a:rect l="l" t="t" r="r" b="b"/>
            <a:pathLst>
              <a:path w="2277745" h="1697354">
                <a:moveTo>
                  <a:pt x="2277376" y="1639900"/>
                </a:moveTo>
                <a:lnTo>
                  <a:pt x="2163127" y="1582661"/>
                </a:lnTo>
                <a:lnTo>
                  <a:pt x="2163089" y="1620761"/>
                </a:lnTo>
                <a:lnTo>
                  <a:pt x="75184" y="1619021"/>
                </a:lnTo>
                <a:lnTo>
                  <a:pt x="76200" y="114325"/>
                </a:lnTo>
                <a:lnTo>
                  <a:pt x="114300" y="114350"/>
                </a:lnTo>
                <a:lnTo>
                  <a:pt x="104775" y="95237"/>
                </a:lnTo>
                <a:lnTo>
                  <a:pt x="57238" y="0"/>
                </a:lnTo>
                <a:lnTo>
                  <a:pt x="0" y="114261"/>
                </a:lnTo>
                <a:lnTo>
                  <a:pt x="38100" y="114287"/>
                </a:lnTo>
                <a:lnTo>
                  <a:pt x="37071" y="1638033"/>
                </a:lnTo>
                <a:lnTo>
                  <a:pt x="56108" y="1638046"/>
                </a:lnTo>
                <a:lnTo>
                  <a:pt x="56095" y="1657096"/>
                </a:lnTo>
                <a:lnTo>
                  <a:pt x="2163064" y="1658861"/>
                </a:lnTo>
                <a:lnTo>
                  <a:pt x="2163026" y="1696961"/>
                </a:lnTo>
                <a:lnTo>
                  <a:pt x="2239353" y="1658874"/>
                </a:lnTo>
                <a:lnTo>
                  <a:pt x="2277376" y="163990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5">
            <a:extLst>
              <a:ext uri="{FF2B5EF4-FFF2-40B4-BE49-F238E27FC236}">
                <a16:creationId xmlns:a16="http://schemas.microsoft.com/office/drawing/2014/main" id="{61D0322A-3C1C-A578-601B-31E64671ACD3}"/>
              </a:ext>
            </a:extLst>
          </p:cNvPr>
          <p:cNvSpPr txBox="1"/>
          <p:nvPr/>
        </p:nvSpPr>
        <p:spPr>
          <a:xfrm>
            <a:off x="8359367" y="5233247"/>
            <a:ext cx="124460" cy="23876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400" b="1" i="1" dirty="0">
                <a:latin typeface="Arial"/>
                <a:cs typeface="Arial"/>
              </a:rPr>
              <a:t>k</a:t>
            </a:r>
            <a:endParaRPr sz="1400">
              <a:latin typeface="Arial"/>
              <a:cs typeface="Arial"/>
            </a:endParaRPr>
          </a:p>
        </p:txBody>
      </p:sp>
      <p:sp>
        <p:nvSpPr>
          <p:cNvPr id="10" name="object 6">
            <a:extLst>
              <a:ext uri="{FF2B5EF4-FFF2-40B4-BE49-F238E27FC236}">
                <a16:creationId xmlns:a16="http://schemas.microsoft.com/office/drawing/2014/main" id="{89B36764-155A-544D-B4C5-53E42E73D407}"/>
              </a:ext>
            </a:extLst>
          </p:cNvPr>
          <p:cNvSpPr txBox="1"/>
          <p:nvPr/>
        </p:nvSpPr>
        <p:spPr>
          <a:xfrm>
            <a:off x="6718315" y="5224780"/>
            <a:ext cx="110489"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dirty="0">
                <a:latin typeface="Arial"/>
                <a:cs typeface="Arial"/>
              </a:rPr>
              <a:t>1</a:t>
            </a:r>
            <a:endParaRPr sz="1200">
              <a:latin typeface="Arial"/>
              <a:cs typeface="Arial"/>
            </a:endParaRPr>
          </a:p>
        </p:txBody>
      </p:sp>
      <p:sp>
        <p:nvSpPr>
          <p:cNvPr id="11" name="object 7">
            <a:extLst>
              <a:ext uri="{FF2B5EF4-FFF2-40B4-BE49-F238E27FC236}">
                <a16:creationId xmlns:a16="http://schemas.microsoft.com/office/drawing/2014/main" id="{00004B11-7B6E-9A58-8E1A-0E083827F1D6}"/>
              </a:ext>
            </a:extLst>
          </p:cNvPr>
          <p:cNvSpPr txBox="1"/>
          <p:nvPr/>
        </p:nvSpPr>
        <p:spPr>
          <a:xfrm>
            <a:off x="7114793" y="5224780"/>
            <a:ext cx="110489"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dirty="0">
                <a:latin typeface="Arial"/>
                <a:cs typeface="Arial"/>
              </a:rPr>
              <a:t>2</a:t>
            </a:r>
            <a:endParaRPr sz="1200">
              <a:latin typeface="Arial"/>
              <a:cs typeface="Arial"/>
            </a:endParaRPr>
          </a:p>
        </p:txBody>
      </p:sp>
      <p:sp>
        <p:nvSpPr>
          <p:cNvPr id="18" name="object 8">
            <a:extLst>
              <a:ext uri="{FF2B5EF4-FFF2-40B4-BE49-F238E27FC236}">
                <a16:creationId xmlns:a16="http://schemas.microsoft.com/office/drawing/2014/main" id="{8A41B363-3BCF-A9F7-ADDC-A4D4CEB822AD}"/>
              </a:ext>
            </a:extLst>
          </p:cNvPr>
          <p:cNvSpPr txBox="1"/>
          <p:nvPr/>
        </p:nvSpPr>
        <p:spPr>
          <a:xfrm>
            <a:off x="7498572" y="5224780"/>
            <a:ext cx="110489"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dirty="0">
                <a:latin typeface="Arial"/>
                <a:cs typeface="Arial"/>
              </a:rPr>
              <a:t>3</a:t>
            </a:r>
            <a:endParaRPr sz="1200">
              <a:latin typeface="Arial"/>
              <a:cs typeface="Arial"/>
            </a:endParaRPr>
          </a:p>
        </p:txBody>
      </p:sp>
      <p:sp>
        <p:nvSpPr>
          <p:cNvPr id="19" name="object 9">
            <a:extLst>
              <a:ext uri="{FF2B5EF4-FFF2-40B4-BE49-F238E27FC236}">
                <a16:creationId xmlns:a16="http://schemas.microsoft.com/office/drawing/2014/main" id="{33468963-0FEE-754F-C1FA-8E12DA541800}"/>
              </a:ext>
            </a:extLst>
          </p:cNvPr>
          <p:cNvSpPr txBox="1"/>
          <p:nvPr/>
        </p:nvSpPr>
        <p:spPr>
          <a:xfrm>
            <a:off x="7888700" y="5224780"/>
            <a:ext cx="110489" cy="208279"/>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dirty="0">
                <a:latin typeface="Arial"/>
                <a:cs typeface="Arial"/>
              </a:rPr>
              <a:t>4</a:t>
            </a:r>
            <a:endParaRPr sz="1200">
              <a:latin typeface="Arial"/>
              <a:cs typeface="Arial"/>
            </a:endParaRPr>
          </a:p>
        </p:txBody>
      </p:sp>
      <p:sp>
        <p:nvSpPr>
          <p:cNvPr id="20" name="object 10">
            <a:extLst>
              <a:ext uri="{FF2B5EF4-FFF2-40B4-BE49-F238E27FC236}">
                <a16:creationId xmlns:a16="http://schemas.microsoft.com/office/drawing/2014/main" id="{ADE0A599-0703-55B5-E565-0FC943D30BF5}"/>
              </a:ext>
            </a:extLst>
          </p:cNvPr>
          <p:cNvSpPr txBox="1"/>
          <p:nvPr/>
        </p:nvSpPr>
        <p:spPr>
          <a:xfrm>
            <a:off x="6027552" y="3509434"/>
            <a:ext cx="387985" cy="1576705"/>
          </a:xfrm>
          <a:prstGeom prst="rect">
            <a:avLst/>
          </a:prstGeom>
        </p:spPr>
        <p:txBody>
          <a:bodyPr vert="horz" wrap="square" lIns="0" tIns="11938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
              <a:lnSpc>
                <a:spcPct val="100000"/>
              </a:lnSpc>
              <a:spcBef>
                <a:spcPts val="940"/>
              </a:spcBef>
            </a:pPr>
            <a:r>
              <a:rPr sz="1400" b="1" i="1" spc="-5" dirty="0">
                <a:latin typeface="Trebuchet MS"/>
                <a:cs typeface="Trebuchet MS"/>
              </a:rPr>
              <a:t>P(</a:t>
            </a:r>
            <a:r>
              <a:rPr sz="1400" b="1" i="1" spc="-10" dirty="0">
                <a:latin typeface="Trebuchet MS"/>
                <a:cs typeface="Trebuchet MS"/>
              </a:rPr>
              <a:t>k</a:t>
            </a:r>
            <a:r>
              <a:rPr sz="1400" b="1" i="1" dirty="0">
                <a:latin typeface="Trebuchet MS"/>
                <a:cs typeface="Trebuchet MS"/>
              </a:rPr>
              <a:t>)</a:t>
            </a:r>
            <a:endParaRPr sz="1400">
              <a:latin typeface="Trebuchet MS"/>
              <a:cs typeface="Trebuchet MS"/>
            </a:endParaRPr>
          </a:p>
          <a:p>
            <a:pPr marL="12700">
              <a:lnSpc>
                <a:spcPct val="100000"/>
              </a:lnSpc>
              <a:spcBef>
                <a:spcPts val="720"/>
              </a:spcBef>
            </a:pPr>
            <a:r>
              <a:rPr sz="1200" b="1" i="1" spc="-5" dirty="0">
                <a:latin typeface="Arial"/>
                <a:cs typeface="Arial"/>
              </a:rPr>
              <a:t>0.6</a:t>
            </a:r>
            <a:endParaRPr sz="1200">
              <a:latin typeface="Arial"/>
              <a:cs typeface="Arial"/>
            </a:endParaRPr>
          </a:p>
          <a:p>
            <a:pPr marL="12700">
              <a:lnSpc>
                <a:spcPct val="100000"/>
              </a:lnSpc>
              <a:spcBef>
                <a:spcPts val="90"/>
              </a:spcBef>
            </a:pPr>
            <a:r>
              <a:rPr sz="1200" b="1" i="1" spc="-5" dirty="0">
                <a:latin typeface="Arial"/>
                <a:cs typeface="Arial"/>
              </a:rPr>
              <a:t>0.5</a:t>
            </a:r>
            <a:endParaRPr sz="1200">
              <a:latin typeface="Arial"/>
              <a:cs typeface="Arial"/>
            </a:endParaRPr>
          </a:p>
          <a:p>
            <a:pPr marL="12700">
              <a:lnSpc>
                <a:spcPct val="100000"/>
              </a:lnSpc>
              <a:spcBef>
                <a:spcPts val="30"/>
              </a:spcBef>
            </a:pPr>
            <a:r>
              <a:rPr sz="1200" b="1" i="1" spc="-5" dirty="0">
                <a:latin typeface="Arial"/>
                <a:cs typeface="Arial"/>
              </a:rPr>
              <a:t>0.4</a:t>
            </a:r>
            <a:endParaRPr sz="1200">
              <a:latin typeface="Arial"/>
              <a:cs typeface="Arial"/>
            </a:endParaRPr>
          </a:p>
          <a:p>
            <a:pPr marL="12700">
              <a:lnSpc>
                <a:spcPct val="100000"/>
              </a:lnSpc>
              <a:spcBef>
                <a:spcPts val="90"/>
              </a:spcBef>
            </a:pPr>
            <a:r>
              <a:rPr sz="1200" b="1" i="1" spc="-5" dirty="0">
                <a:latin typeface="Arial"/>
                <a:cs typeface="Arial"/>
              </a:rPr>
              <a:t>0.3</a:t>
            </a:r>
            <a:endParaRPr sz="1200">
              <a:latin typeface="Arial"/>
              <a:cs typeface="Arial"/>
            </a:endParaRPr>
          </a:p>
          <a:p>
            <a:pPr marL="12700">
              <a:lnSpc>
                <a:spcPct val="100000"/>
              </a:lnSpc>
              <a:spcBef>
                <a:spcPts val="30"/>
              </a:spcBef>
            </a:pPr>
            <a:r>
              <a:rPr sz="1200" b="1" i="1" spc="-5" dirty="0">
                <a:latin typeface="Arial"/>
                <a:cs typeface="Arial"/>
              </a:rPr>
              <a:t>0.2</a:t>
            </a:r>
            <a:endParaRPr sz="1200">
              <a:latin typeface="Arial"/>
              <a:cs typeface="Arial"/>
            </a:endParaRPr>
          </a:p>
          <a:p>
            <a:pPr marL="12700">
              <a:lnSpc>
                <a:spcPct val="100000"/>
              </a:lnSpc>
              <a:spcBef>
                <a:spcPts val="90"/>
              </a:spcBef>
            </a:pPr>
            <a:r>
              <a:rPr sz="1200" b="1" i="1" spc="-5" dirty="0">
                <a:latin typeface="Arial"/>
                <a:cs typeface="Arial"/>
              </a:rPr>
              <a:t>0.1</a:t>
            </a:r>
            <a:endParaRPr sz="1200">
              <a:latin typeface="Arial"/>
              <a:cs typeface="Arial"/>
            </a:endParaRPr>
          </a:p>
        </p:txBody>
      </p:sp>
      <p:sp>
        <p:nvSpPr>
          <p:cNvPr id="21" name="object 11">
            <a:extLst>
              <a:ext uri="{FF2B5EF4-FFF2-40B4-BE49-F238E27FC236}">
                <a16:creationId xmlns:a16="http://schemas.microsoft.com/office/drawing/2014/main" id="{F8D4E768-0812-F5FE-0F5F-0C18954A276D}"/>
              </a:ext>
            </a:extLst>
          </p:cNvPr>
          <p:cNvSpPr/>
          <p:nvPr/>
        </p:nvSpPr>
        <p:spPr>
          <a:xfrm>
            <a:off x="6639592" y="3989616"/>
            <a:ext cx="1454785" cy="1161415"/>
          </a:xfrm>
          <a:custGeom>
            <a:avLst/>
            <a:gdLst/>
            <a:ahLst/>
            <a:cxnLst/>
            <a:rect l="l" t="t" r="r" b="b"/>
            <a:pathLst>
              <a:path w="1454784" h="1161414">
                <a:moveTo>
                  <a:pt x="265176" y="0"/>
                </a:moveTo>
                <a:lnTo>
                  <a:pt x="0" y="0"/>
                </a:lnTo>
                <a:lnTo>
                  <a:pt x="0" y="1160856"/>
                </a:lnTo>
                <a:lnTo>
                  <a:pt x="265176" y="1160856"/>
                </a:lnTo>
                <a:lnTo>
                  <a:pt x="265176" y="0"/>
                </a:lnTo>
                <a:close/>
              </a:path>
              <a:path w="1454784" h="1161414">
                <a:moveTo>
                  <a:pt x="661517" y="982256"/>
                </a:moveTo>
                <a:lnTo>
                  <a:pt x="396341" y="982256"/>
                </a:lnTo>
                <a:lnTo>
                  <a:pt x="396341" y="1160856"/>
                </a:lnTo>
                <a:lnTo>
                  <a:pt x="661517" y="1160856"/>
                </a:lnTo>
                <a:lnTo>
                  <a:pt x="661517" y="982256"/>
                </a:lnTo>
                <a:close/>
              </a:path>
              <a:path w="1454784" h="1161414">
                <a:moveTo>
                  <a:pt x="1057859" y="803668"/>
                </a:moveTo>
                <a:lnTo>
                  <a:pt x="792683" y="803668"/>
                </a:lnTo>
                <a:lnTo>
                  <a:pt x="792683" y="1160856"/>
                </a:lnTo>
                <a:lnTo>
                  <a:pt x="1057859" y="1160856"/>
                </a:lnTo>
                <a:lnTo>
                  <a:pt x="1057859" y="803668"/>
                </a:lnTo>
                <a:close/>
              </a:path>
              <a:path w="1454784" h="1161414">
                <a:moveTo>
                  <a:pt x="1454188" y="982256"/>
                </a:moveTo>
                <a:lnTo>
                  <a:pt x="1189012" y="982256"/>
                </a:lnTo>
                <a:lnTo>
                  <a:pt x="1189012" y="1160856"/>
                </a:lnTo>
                <a:lnTo>
                  <a:pt x="1454188" y="1160856"/>
                </a:lnTo>
                <a:lnTo>
                  <a:pt x="1454188" y="982256"/>
                </a:lnTo>
                <a:close/>
              </a:path>
            </a:pathLst>
          </a:custGeom>
          <a:solidFill>
            <a:srgbClr val="FF0000">
              <a:alpha val="61959"/>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2" name="object 12">
            <a:extLst>
              <a:ext uri="{FF2B5EF4-FFF2-40B4-BE49-F238E27FC236}">
                <a16:creationId xmlns:a16="http://schemas.microsoft.com/office/drawing/2014/main" id="{1A2C3AAC-18E3-13D5-368A-FEA6D527996C}"/>
              </a:ext>
            </a:extLst>
          </p:cNvPr>
          <p:cNvGrpSpPr/>
          <p:nvPr/>
        </p:nvGrpSpPr>
        <p:grpSpPr>
          <a:xfrm>
            <a:off x="799140" y="5272834"/>
            <a:ext cx="1255928" cy="372658"/>
            <a:chOff x="902397" y="5851953"/>
            <a:chExt cx="1255928" cy="372658"/>
          </a:xfrm>
        </p:grpSpPr>
        <p:sp>
          <p:nvSpPr>
            <p:cNvPr id="50" name="object 13">
              <a:extLst>
                <a:ext uri="{FF2B5EF4-FFF2-40B4-BE49-F238E27FC236}">
                  <a16:creationId xmlns:a16="http://schemas.microsoft.com/office/drawing/2014/main" id="{1E4BEA27-A607-90FB-D52A-0B5CAE555BF9}"/>
                </a:ext>
              </a:extLst>
            </p:cNvPr>
            <p:cNvSpPr/>
            <p:nvPr/>
          </p:nvSpPr>
          <p:spPr>
            <a:xfrm>
              <a:off x="1176717" y="5989113"/>
              <a:ext cx="707390" cy="98425"/>
            </a:xfrm>
            <a:custGeom>
              <a:avLst/>
              <a:gdLst/>
              <a:ahLst/>
              <a:cxnLst/>
              <a:rect l="l" t="t" r="r" b="b"/>
              <a:pathLst>
                <a:path w="707389" h="98425">
                  <a:moveTo>
                    <a:pt x="0" y="0"/>
                  </a:moveTo>
                  <a:lnTo>
                    <a:pt x="707288" y="98339"/>
                  </a:lnTo>
                </a:path>
              </a:pathLst>
            </a:custGeom>
            <a:ln w="28575">
              <a:solidFill>
                <a:srgbClr val="0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1" name="object 14">
              <a:extLst>
                <a:ext uri="{FF2B5EF4-FFF2-40B4-BE49-F238E27FC236}">
                  <a16:creationId xmlns:a16="http://schemas.microsoft.com/office/drawing/2014/main" id="{C182F696-0D1D-A2BA-714B-43A2D7DCED95}"/>
                </a:ext>
              </a:extLst>
            </p:cNvPr>
            <p:cNvSpPr/>
            <p:nvPr/>
          </p:nvSpPr>
          <p:spPr>
            <a:xfrm>
              <a:off x="1884005" y="5950291"/>
              <a:ext cx="274320" cy="274320"/>
            </a:xfrm>
            <a:custGeom>
              <a:avLst/>
              <a:gdLst/>
              <a:ahLst/>
              <a:cxnLst/>
              <a:rect l="l" t="t" r="r" b="b"/>
              <a:pathLst>
                <a:path w="274319" h="274320">
                  <a:moveTo>
                    <a:pt x="137159" y="0"/>
                  </a:moveTo>
                  <a:lnTo>
                    <a:pt x="93806" y="6992"/>
                  </a:lnTo>
                  <a:lnTo>
                    <a:pt x="56154" y="26463"/>
                  </a:lnTo>
                  <a:lnTo>
                    <a:pt x="26463" y="56155"/>
                  </a:lnTo>
                  <a:lnTo>
                    <a:pt x="6992" y="93806"/>
                  </a:lnTo>
                  <a:lnTo>
                    <a:pt x="0" y="137159"/>
                  </a:lnTo>
                  <a:lnTo>
                    <a:pt x="6992" y="180513"/>
                  </a:lnTo>
                  <a:lnTo>
                    <a:pt x="26463" y="218164"/>
                  </a:lnTo>
                  <a:lnTo>
                    <a:pt x="56154" y="247856"/>
                  </a:lnTo>
                  <a:lnTo>
                    <a:pt x="93806" y="267327"/>
                  </a:lnTo>
                  <a:lnTo>
                    <a:pt x="137159" y="274319"/>
                  </a:lnTo>
                  <a:lnTo>
                    <a:pt x="180512" y="267327"/>
                  </a:lnTo>
                  <a:lnTo>
                    <a:pt x="218164" y="247856"/>
                  </a:lnTo>
                  <a:lnTo>
                    <a:pt x="247855" y="218164"/>
                  </a:lnTo>
                  <a:lnTo>
                    <a:pt x="267327" y="180513"/>
                  </a:lnTo>
                  <a:lnTo>
                    <a:pt x="274319" y="137159"/>
                  </a:lnTo>
                  <a:lnTo>
                    <a:pt x="267327" y="93806"/>
                  </a:lnTo>
                  <a:lnTo>
                    <a:pt x="247855" y="56155"/>
                  </a:lnTo>
                  <a:lnTo>
                    <a:pt x="218164" y="26463"/>
                  </a:lnTo>
                  <a:lnTo>
                    <a:pt x="180512" y="6992"/>
                  </a:lnTo>
                  <a:lnTo>
                    <a:pt x="137159"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15">
              <a:extLst>
                <a:ext uri="{FF2B5EF4-FFF2-40B4-BE49-F238E27FC236}">
                  <a16:creationId xmlns:a16="http://schemas.microsoft.com/office/drawing/2014/main" id="{D4D63AEE-9E61-637A-8C0E-3F3750564C38}"/>
                </a:ext>
              </a:extLst>
            </p:cNvPr>
            <p:cNvSpPr/>
            <p:nvPr/>
          </p:nvSpPr>
          <p:spPr>
            <a:xfrm>
              <a:off x="1884005" y="5950291"/>
              <a:ext cx="274320" cy="274320"/>
            </a:xfrm>
            <a:custGeom>
              <a:avLst/>
              <a:gdLst/>
              <a:ahLst/>
              <a:cxnLst/>
              <a:rect l="l" t="t" r="r" b="b"/>
              <a:pathLst>
                <a:path w="274319"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8466">
              <a:solidFill>
                <a:srgbClr val="FF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6">
              <a:extLst>
                <a:ext uri="{FF2B5EF4-FFF2-40B4-BE49-F238E27FC236}">
                  <a16:creationId xmlns:a16="http://schemas.microsoft.com/office/drawing/2014/main" id="{AAC22F51-155E-B73B-6167-EA8BE0314C35}"/>
                </a:ext>
              </a:extLst>
            </p:cNvPr>
            <p:cNvSpPr/>
            <p:nvPr/>
          </p:nvSpPr>
          <p:spPr>
            <a:xfrm>
              <a:off x="902397" y="5851953"/>
              <a:ext cx="274320" cy="274320"/>
            </a:xfrm>
            <a:custGeom>
              <a:avLst/>
              <a:gdLst/>
              <a:ahLst/>
              <a:cxnLst/>
              <a:rect l="l" t="t" r="r" b="b"/>
              <a:pathLst>
                <a:path w="274319" h="274320">
                  <a:moveTo>
                    <a:pt x="137159" y="0"/>
                  </a:moveTo>
                  <a:lnTo>
                    <a:pt x="93806" y="6992"/>
                  </a:lnTo>
                  <a:lnTo>
                    <a:pt x="56155" y="26463"/>
                  </a:lnTo>
                  <a:lnTo>
                    <a:pt x="26463" y="56155"/>
                  </a:lnTo>
                  <a:lnTo>
                    <a:pt x="6992" y="93806"/>
                  </a:lnTo>
                  <a:lnTo>
                    <a:pt x="0" y="137160"/>
                  </a:lnTo>
                  <a:lnTo>
                    <a:pt x="6992" y="180513"/>
                  </a:lnTo>
                  <a:lnTo>
                    <a:pt x="26463" y="218164"/>
                  </a:lnTo>
                  <a:lnTo>
                    <a:pt x="56155" y="247856"/>
                  </a:lnTo>
                  <a:lnTo>
                    <a:pt x="93806" y="267327"/>
                  </a:lnTo>
                  <a:lnTo>
                    <a:pt x="137159" y="274320"/>
                  </a:lnTo>
                  <a:lnTo>
                    <a:pt x="180513" y="267327"/>
                  </a:lnTo>
                  <a:lnTo>
                    <a:pt x="218164" y="247856"/>
                  </a:lnTo>
                  <a:lnTo>
                    <a:pt x="247856" y="218164"/>
                  </a:lnTo>
                  <a:lnTo>
                    <a:pt x="267327" y="180513"/>
                  </a:lnTo>
                  <a:lnTo>
                    <a:pt x="274320" y="137160"/>
                  </a:lnTo>
                  <a:lnTo>
                    <a:pt x="267327" y="93806"/>
                  </a:lnTo>
                  <a:lnTo>
                    <a:pt x="247856" y="56155"/>
                  </a:lnTo>
                  <a:lnTo>
                    <a:pt x="218164" y="26463"/>
                  </a:lnTo>
                  <a:lnTo>
                    <a:pt x="180513" y="6992"/>
                  </a:lnTo>
                  <a:lnTo>
                    <a:pt x="137159"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4" name="object 17">
              <a:extLst>
                <a:ext uri="{FF2B5EF4-FFF2-40B4-BE49-F238E27FC236}">
                  <a16:creationId xmlns:a16="http://schemas.microsoft.com/office/drawing/2014/main" id="{FF527EB5-32F4-9C53-3DCC-A099F8A7E1C1}"/>
                </a:ext>
              </a:extLst>
            </p:cNvPr>
            <p:cNvSpPr/>
            <p:nvPr/>
          </p:nvSpPr>
          <p:spPr>
            <a:xfrm>
              <a:off x="902397" y="5851953"/>
              <a:ext cx="274320" cy="274320"/>
            </a:xfrm>
            <a:custGeom>
              <a:avLst/>
              <a:gdLst/>
              <a:ahLst/>
              <a:cxnLst/>
              <a:rect l="l" t="t" r="r" b="b"/>
              <a:pathLst>
                <a:path w="274319"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8466">
              <a:solidFill>
                <a:srgbClr val="FF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3" name="object 18">
            <a:extLst>
              <a:ext uri="{FF2B5EF4-FFF2-40B4-BE49-F238E27FC236}">
                <a16:creationId xmlns:a16="http://schemas.microsoft.com/office/drawing/2014/main" id="{858E8B67-787B-9EEF-642E-A6C3B7008FF4}"/>
              </a:ext>
            </a:extLst>
          </p:cNvPr>
          <p:cNvGrpSpPr/>
          <p:nvPr/>
        </p:nvGrpSpPr>
        <p:grpSpPr>
          <a:xfrm>
            <a:off x="632100" y="3679518"/>
            <a:ext cx="3664286" cy="1524000"/>
            <a:chOff x="735357" y="4258637"/>
            <a:chExt cx="3664286" cy="1524000"/>
          </a:xfrm>
        </p:grpSpPr>
        <p:sp>
          <p:nvSpPr>
            <p:cNvPr id="26" name="object 19">
              <a:extLst>
                <a:ext uri="{FF2B5EF4-FFF2-40B4-BE49-F238E27FC236}">
                  <a16:creationId xmlns:a16="http://schemas.microsoft.com/office/drawing/2014/main" id="{DAA59C43-B1C6-ACCA-B2B4-B8441B31A6CB}"/>
                </a:ext>
              </a:extLst>
            </p:cNvPr>
            <p:cNvSpPr/>
            <p:nvPr/>
          </p:nvSpPr>
          <p:spPr>
            <a:xfrm>
              <a:off x="969504" y="4762879"/>
              <a:ext cx="558165" cy="487045"/>
            </a:xfrm>
            <a:custGeom>
              <a:avLst/>
              <a:gdLst/>
              <a:ahLst/>
              <a:cxnLst/>
              <a:rect l="l" t="t" r="r" b="b"/>
              <a:pathLst>
                <a:path w="558165" h="487045">
                  <a:moveTo>
                    <a:pt x="0" y="0"/>
                  </a:moveTo>
                  <a:lnTo>
                    <a:pt x="557644" y="486626"/>
                  </a:lnTo>
                </a:path>
              </a:pathLst>
            </a:custGeom>
            <a:ln w="28575">
              <a:solidFill>
                <a:srgbClr val="0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20">
              <a:extLst>
                <a:ext uri="{FF2B5EF4-FFF2-40B4-BE49-F238E27FC236}">
                  <a16:creationId xmlns:a16="http://schemas.microsoft.com/office/drawing/2014/main" id="{A578541C-4D4A-44FE-C12C-1E034047B24F}"/>
                </a:ext>
              </a:extLst>
            </p:cNvPr>
            <p:cNvSpPr/>
            <p:nvPr/>
          </p:nvSpPr>
          <p:spPr>
            <a:xfrm>
              <a:off x="1624134" y="4430612"/>
              <a:ext cx="193675" cy="916305"/>
            </a:xfrm>
            <a:custGeom>
              <a:avLst/>
              <a:gdLst/>
              <a:ahLst/>
              <a:cxnLst/>
              <a:rect l="l" t="t" r="r" b="b"/>
              <a:pathLst>
                <a:path w="193675" h="916304">
                  <a:moveTo>
                    <a:pt x="0" y="915882"/>
                  </a:moveTo>
                  <a:lnTo>
                    <a:pt x="193262" y="0"/>
                  </a:lnTo>
                </a:path>
              </a:pathLst>
            </a:custGeom>
            <a:ln w="28575">
              <a:solidFill>
                <a:srgbClr val="0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21">
              <a:extLst>
                <a:ext uri="{FF2B5EF4-FFF2-40B4-BE49-F238E27FC236}">
                  <a16:creationId xmlns:a16="http://schemas.microsoft.com/office/drawing/2014/main" id="{708410CD-989C-F1E9-EB99-A9B49D168BBF}"/>
                </a:ext>
              </a:extLst>
            </p:cNvPr>
            <p:cNvSpPr/>
            <p:nvPr/>
          </p:nvSpPr>
          <p:spPr>
            <a:xfrm>
              <a:off x="2251662" y="4929199"/>
              <a:ext cx="400050" cy="635"/>
            </a:xfrm>
            <a:custGeom>
              <a:avLst/>
              <a:gdLst/>
              <a:ahLst/>
              <a:cxnLst/>
              <a:rect l="l" t="t" r="r" b="b"/>
              <a:pathLst>
                <a:path w="400050" h="635">
                  <a:moveTo>
                    <a:pt x="0" y="161"/>
                  </a:moveTo>
                  <a:lnTo>
                    <a:pt x="399892" y="0"/>
                  </a:lnTo>
                </a:path>
              </a:pathLst>
            </a:custGeom>
            <a:ln w="28575">
              <a:solidFill>
                <a:srgbClr val="0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22">
              <a:extLst>
                <a:ext uri="{FF2B5EF4-FFF2-40B4-BE49-F238E27FC236}">
                  <a16:creationId xmlns:a16="http://schemas.microsoft.com/office/drawing/2014/main" id="{D9D3312D-761D-4DB4-4ADA-84903F057820}"/>
                </a:ext>
              </a:extLst>
            </p:cNvPr>
            <p:cNvSpPr/>
            <p:nvPr/>
          </p:nvSpPr>
          <p:spPr>
            <a:xfrm>
              <a:off x="1817397" y="4395798"/>
              <a:ext cx="391160" cy="566420"/>
            </a:xfrm>
            <a:custGeom>
              <a:avLst/>
              <a:gdLst/>
              <a:ahLst/>
              <a:cxnLst/>
              <a:rect l="l" t="t" r="r" b="b"/>
              <a:pathLst>
                <a:path w="391160" h="566420">
                  <a:moveTo>
                    <a:pt x="390645" y="565855"/>
                  </a:moveTo>
                  <a:lnTo>
                    <a:pt x="0" y="0"/>
                  </a:lnTo>
                </a:path>
              </a:pathLst>
            </a:custGeom>
            <a:ln w="28575">
              <a:solidFill>
                <a:srgbClr val="0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object 23">
              <a:extLst>
                <a:ext uri="{FF2B5EF4-FFF2-40B4-BE49-F238E27FC236}">
                  <a16:creationId xmlns:a16="http://schemas.microsoft.com/office/drawing/2014/main" id="{65741727-87A9-7F5D-3DCE-0BD9DCCFC408}"/>
                </a:ext>
              </a:extLst>
            </p:cNvPr>
            <p:cNvSpPr/>
            <p:nvPr/>
          </p:nvSpPr>
          <p:spPr>
            <a:xfrm>
              <a:off x="1624134" y="5058638"/>
              <a:ext cx="487045" cy="297815"/>
            </a:xfrm>
            <a:custGeom>
              <a:avLst/>
              <a:gdLst/>
              <a:ahLst/>
              <a:cxnLst/>
              <a:rect l="l" t="t" r="r" b="b"/>
              <a:pathLst>
                <a:path w="487044" h="297814">
                  <a:moveTo>
                    <a:pt x="0" y="297279"/>
                  </a:moveTo>
                  <a:lnTo>
                    <a:pt x="486917" y="0"/>
                  </a:lnTo>
                </a:path>
              </a:pathLst>
            </a:custGeom>
            <a:ln w="28575">
              <a:solidFill>
                <a:srgbClr val="0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object 24">
              <a:extLst>
                <a:ext uri="{FF2B5EF4-FFF2-40B4-BE49-F238E27FC236}">
                  <a16:creationId xmlns:a16="http://schemas.microsoft.com/office/drawing/2014/main" id="{B7D146E1-B529-244A-44E4-AC5A2BFC9111}"/>
                </a:ext>
              </a:extLst>
            </p:cNvPr>
            <p:cNvSpPr/>
            <p:nvPr/>
          </p:nvSpPr>
          <p:spPr>
            <a:xfrm>
              <a:off x="1486974" y="5209332"/>
              <a:ext cx="274320" cy="274320"/>
            </a:xfrm>
            <a:custGeom>
              <a:avLst/>
              <a:gdLst/>
              <a:ahLst/>
              <a:cxnLst/>
              <a:rect l="l" t="t" r="r" b="b"/>
              <a:pathLst>
                <a:path w="274319" h="274320">
                  <a:moveTo>
                    <a:pt x="137160" y="0"/>
                  </a:moveTo>
                  <a:lnTo>
                    <a:pt x="93807" y="6992"/>
                  </a:lnTo>
                  <a:lnTo>
                    <a:pt x="56155" y="26464"/>
                  </a:lnTo>
                  <a:lnTo>
                    <a:pt x="26464" y="56155"/>
                  </a:lnTo>
                  <a:lnTo>
                    <a:pt x="6992" y="93807"/>
                  </a:lnTo>
                  <a:lnTo>
                    <a:pt x="0" y="137160"/>
                  </a:lnTo>
                  <a:lnTo>
                    <a:pt x="6992" y="180513"/>
                  </a:lnTo>
                  <a:lnTo>
                    <a:pt x="26464" y="218165"/>
                  </a:lnTo>
                  <a:lnTo>
                    <a:pt x="56155" y="247856"/>
                  </a:lnTo>
                  <a:lnTo>
                    <a:pt x="93807" y="267327"/>
                  </a:lnTo>
                  <a:lnTo>
                    <a:pt x="137160" y="274320"/>
                  </a:lnTo>
                  <a:lnTo>
                    <a:pt x="180513" y="267327"/>
                  </a:lnTo>
                  <a:lnTo>
                    <a:pt x="218165" y="247856"/>
                  </a:lnTo>
                  <a:lnTo>
                    <a:pt x="247856" y="218165"/>
                  </a:lnTo>
                  <a:lnTo>
                    <a:pt x="267328" y="180513"/>
                  </a:lnTo>
                  <a:lnTo>
                    <a:pt x="274321" y="137160"/>
                  </a:lnTo>
                  <a:lnTo>
                    <a:pt x="267328" y="93807"/>
                  </a:lnTo>
                  <a:lnTo>
                    <a:pt x="247856" y="56155"/>
                  </a:lnTo>
                  <a:lnTo>
                    <a:pt x="218165" y="26464"/>
                  </a:lnTo>
                  <a:lnTo>
                    <a:pt x="180513" y="6992"/>
                  </a:lnTo>
                  <a:lnTo>
                    <a:pt x="137160"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25">
              <a:extLst>
                <a:ext uri="{FF2B5EF4-FFF2-40B4-BE49-F238E27FC236}">
                  <a16:creationId xmlns:a16="http://schemas.microsoft.com/office/drawing/2014/main" id="{63D30532-2F0A-F8DF-9FD3-D0A959F4D071}"/>
                </a:ext>
              </a:extLst>
            </p:cNvPr>
            <p:cNvSpPr/>
            <p:nvPr/>
          </p:nvSpPr>
          <p:spPr>
            <a:xfrm>
              <a:off x="1486974" y="5209332"/>
              <a:ext cx="274320" cy="274320"/>
            </a:xfrm>
            <a:custGeom>
              <a:avLst/>
              <a:gdLst/>
              <a:ahLst/>
              <a:cxnLst/>
              <a:rect l="l" t="t" r="r" b="b"/>
              <a:pathLst>
                <a:path w="274319"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8466">
              <a:solidFill>
                <a:srgbClr val="FF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26">
              <a:extLst>
                <a:ext uri="{FF2B5EF4-FFF2-40B4-BE49-F238E27FC236}">
                  <a16:creationId xmlns:a16="http://schemas.microsoft.com/office/drawing/2014/main" id="{BAB9EA7D-FD69-5987-B898-B16A69AEC23A}"/>
                </a:ext>
              </a:extLst>
            </p:cNvPr>
            <p:cNvSpPr/>
            <p:nvPr/>
          </p:nvSpPr>
          <p:spPr>
            <a:xfrm>
              <a:off x="735357" y="4528733"/>
              <a:ext cx="274320" cy="274320"/>
            </a:xfrm>
            <a:custGeom>
              <a:avLst/>
              <a:gdLst/>
              <a:ahLst/>
              <a:cxnLst/>
              <a:rect l="l" t="t" r="r" b="b"/>
              <a:pathLst>
                <a:path w="274319" h="274320">
                  <a:moveTo>
                    <a:pt x="137159" y="0"/>
                  </a:moveTo>
                  <a:lnTo>
                    <a:pt x="93806" y="6992"/>
                  </a:lnTo>
                  <a:lnTo>
                    <a:pt x="56155" y="26463"/>
                  </a:lnTo>
                  <a:lnTo>
                    <a:pt x="26463" y="56154"/>
                  </a:lnTo>
                  <a:lnTo>
                    <a:pt x="6992" y="93806"/>
                  </a:lnTo>
                  <a:lnTo>
                    <a:pt x="0" y="137159"/>
                  </a:lnTo>
                  <a:lnTo>
                    <a:pt x="6992" y="180512"/>
                  </a:lnTo>
                  <a:lnTo>
                    <a:pt x="26463" y="218164"/>
                  </a:lnTo>
                  <a:lnTo>
                    <a:pt x="56155" y="247855"/>
                  </a:lnTo>
                  <a:lnTo>
                    <a:pt x="93806" y="267327"/>
                  </a:lnTo>
                  <a:lnTo>
                    <a:pt x="137159" y="274319"/>
                  </a:lnTo>
                  <a:lnTo>
                    <a:pt x="180513" y="267327"/>
                  </a:lnTo>
                  <a:lnTo>
                    <a:pt x="218164" y="247855"/>
                  </a:lnTo>
                  <a:lnTo>
                    <a:pt x="247856" y="218164"/>
                  </a:lnTo>
                  <a:lnTo>
                    <a:pt x="267327" y="180512"/>
                  </a:lnTo>
                  <a:lnTo>
                    <a:pt x="274319" y="137159"/>
                  </a:lnTo>
                  <a:lnTo>
                    <a:pt x="267327" y="93806"/>
                  </a:lnTo>
                  <a:lnTo>
                    <a:pt x="247856" y="56154"/>
                  </a:lnTo>
                  <a:lnTo>
                    <a:pt x="218164" y="26463"/>
                  </a:lnTo>
                  <a:lnTo>
                    <a:pt x="180513" y="6992"/>
                  </a:lnTo>
                  <a:lnTo>
                    <a:pt x="137159"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27">
              <a:extLst>
                <a:ext uri="{FF2B5EF4-FFF2-40B4-BE49-F238E27FC236}">
                  <a16:creationId xmlns:a16="http://schemas.microsoft.com/office/drawing/2014/main" id="{41E78562-7D30-62A2-96A3-95B31767409E}"/>
                </a:ext>
              </a:extLst>
            </p:cNvPr>
            <p:cNvSpPr/>
            <p:nvPr/>
          </p:nvSpPr>
          <p:spPr>
            <a:xfrm>
              <a:off x="735357" y="4528733"/>
              <a:ext cx="274320" cy="274320"/>
            </a:xfrm>
            <a:custGeom>
              <a:avLst/>
              <a:gdLst/>
              <a:ahLst/>
              <a:cxnLst/>
              <a:rect l="l" t="t" r="r" b="b"/>
              <a:pathLst>
                <a:path w="274319"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8466">
              <a:solidFill>
                <a:srgbClr val="FF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28">
              <a:extLst>
                <a:ext uri="{FF2B5EF4-FFF2-40B4-BE49-F238E27FC236}">
                  <a16:creationId xmlns:a16="http://schemas.microsoft.com/office/drawing/2014/main" id="{FDB30080-DCC8-29AC-D3E7-C719578FFCA2}"/>
                </a:ext>
              </a:extLst>
            </p:cNvPr>
            <p:cNvSpPr/>
            <p:nvPr/>
          </p:nvSpPr>
          <p:spPr>
            <a:xfrm>
              <a:off x="1680236" y="4258637"/>
              <a:ext cx="274320" cy="274320"/>
            </a:xfrm>
            <a:custGeom>
              <a:avLst/>
              <a:gdLst/>
              <a:ahLst/>
              <a:cxnLst/>
              <a:rect l="l" t="t" r="r" b="b"/>
              <a:pathLst>
                <a:path w="274319" h="274320">
                  <a:moveTo>
                    <a:pt x="137160" y="0"/>
                  </a:moveTo>
                  <a:lnTo>
                    <a:pt x="93807" y="6992"/>
                  </a:lnTo>
                  <a:lnTo>
                    <a:pt x="56155" y="26464"/>
                  </a:lnTo>
                  <a:lnTo>
                    <a:pt x="26464" y="56155"/>
                  </a:lnTo>
                  <a:lnTo>
                    <a:pt x="6992" y="93807"/>
                  </a:lnTo>
                  <a:lnTo>
                    <a:pt x="0" y="137160"/>
                  </a:lnTo>
                  <a:lnTo>
                    <a:pt x="6992" y="180513"/>
                  </a:lnTo>
                  <a:lnTo>
                    <a:pt x="26464" y="218165"/>
                  </a:lnTo>
                  <a:lnTo>
                    <a:pt x="56155" y="247856"/>
                  </a:lnTo>
                  <a:lnTo>
                    <a:pt x="93807" y="267327"/>
                  </a:lnTo>
                  <a:lnTo>
                    <a:pt x="137160" y="274320"/>
                  </a:lnTo>
                  <a:lnTo>
                    <a:pt x="180513" y="267327"/>
                  </a:lnTo>
                  <a:lnTo>
                    <a:pt x="218165" y="247856"/>
                  </a:lnTo>
                  <a:lnTo>
                    <a:pt x="247856" y="218165"/>
                  </a:lnTo>
                  <a:lnTo>
                    <a:pt x="267327" y="180513"/>
                  </a:lnTo>
                  <a:lnTo>
                    <a:pt x="274319" y="137160"/>
                  </a:lnTo>
                  <a:lnTo>
                    <a:pt x="267327" y="93807"/>
                  </a:lnTo>
                  <a:lnTo>
                    <a:pt x="247856" y="56155"/>
                  </a:lnTo>
                  <a:lnTo>
                    <a:pt x="218165" y="26464"/>
                  </a:lnTo>
                  <a:lnTo>
                    <a:pt x="180513" y="6992"/>
                  </a:lnTo>
                  <a:lnTo>
                    <a:pt x="137160"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29">
              <a:extLst>
                <a:ext uri="{FF2B5EF4-FFF2-40B4-BE49-F238E27FC236}">
                  <a16:creationId xmlns:a16="http://schemas.microsoft.com/office/drawing/2014/main" id="{C59757F9-4B85-3077-B682-C6CA1338E7C9}"/>
                </a:ext>
              </a:extLst>
            </p:cNvPr>
            <p:cNvSpPr/>
            <p:nvPr/>
          </p:nvSpPr>
          <p:spPr>
            <a:xfrm>
              <a:off x="1680236" y="4258637"/>
              <a:ext cx="274320" cy="274320"/>
            </a:xfrm>
            <a:custGeom>
              <a:avLst/>
              <a:gdLst/>
              <a:ahLst/>
              <a:cxnLst/>
              <a:rect l="l" t="t" r="r" b="b"/>
              <a:pathLst>
                <a:path w="274319"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8466">
              <a:solidFill>
                <a:srgbClr val="FF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30">
              <a:extLst>
                <a:ext uri="{FF2B5EF4-FFF2-40B4-BE49-F238E27FC236}">
                  <a16:creationId xmlns:a16="http://schemas.microsoft.com/office/drawing/2014/main" id="{C30ADE00-F3CA-C89D-AB5A-2B2442804047}"/>
                </a:ext>
              </a:extLst>
            </p:cNvPr>
            <p:cNvSpPr/>
            <p:nvPr/>
          </p:nvSpPr>
          <p:spPr>
            <a:xfrm>
              <a:off x="2788714" y="4582096"/>
              <a:ext cx="859790" cy="343535"/>
            </a:xfrm>
            <a:custGeom>
              <a:avLst/>
              <a:gdLst/>
              <a:ahLst/>
              <a:cxnLst/>
              <a:rect l="l" t="t" r="r" b="b"/>
              <a:pathLst>
                <a:path w="859789" h="343535">
                  <a:moveTo>
                    <a:pt x="0" y="343168"/>
                  </a:moveTo>
                  <a:lnTo>
                    <a:pt x="859455" y="0"/>
                  </a:lnTo>
                </a:path>
              </a:pathLst>
            </a:custGeom>
            <a:ln w="28575">
              <a:solidFill>
                <a:srgbClr val="0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31">
              <a:extLst>
                <a:ext uri="{FF2B5EF4-FFF2-40B4-BE49-F238E27FC236}">
                  <a16:creationId xmlns:a16="http://schemas.microsoft.com/office/drawing/2014/main" id="{434E6EFF-1B91-1D67-7F3C-65F75F31F8B6}"/>
                </a:ext>
              </a:extLst>
            </p:cNvPr>
            <p:cNvSpPr/>
            <p:nvPr/>
          </p:nvSpPr>
          <p:spPr>
            <a:xfrm>
              <a:off x="2788714" y="4942787"/>
              <a:ext cx="1336675" cy="215265"/>
            </a:xfrm>
            <a:custGeom>
              <a:avLst/>
              <a:gdLst/>
              <a:ahLst/>
              <a:cxnLst/>
              <a:rect l="l" t="t" r="r" b="b"/>
              <a:pathLst>
                <a:path w="1336675" h="215264">
                  <a:moveTo>
                    <a:pt x="0" y="0"/>
                  </a:moveTo>
                  <a:lnTo>
                    <a:pt x="1336608" y="215010"/>
                  </a:lnTo>
                </a:path>
              </a:pathLst>
            </a:custGeom>
            <a:ln w="28575">
              <a:solidFill>
                <a:srgbClr val="0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9" name="object 32">
              <a:extLst>
                <a:ext uri="{FF2B5EF4-FFF2-40B4-BE49-F238E27FC236}">
                  <a16:creationId xmlns:a16="http://schemas.microsoft.com/office/drawing/2014/main" id="{88136CD5-AEB8-1C45-EB66-ADCC742D951B}"/>
                </a:ext>
              </a:extLst>
            </p:cNvPr>
            <p:cNvSpPr/>
            <p:nvPr/>
          </p:nvSpPr>
          <p:spPr>
            <a:xfrm>
              <a:off x="2305027" y="5058638"/>
              <a:ext cx="604520" cy="490220"/>
            </a:xfrm>
            <a:custGeom>
              <a:avLst/>
              <a:gdLst/>
              <a:ahLst/>
              <a:cxnLst/>
              <a:rect l="l" t="t" r="r" b="b"/>
              <a:pathLst>
                <a:path w="604519" h="490220">
                  <a:moveTo>
                    <a:pt x="0" y="0"/>
                  </a:moveTo>
                  <a:lnTo>
                    <a:pt x="604104" y="489852"/>
                  </a:lnTo>
                </a:path>
              </a:pathLst>
            </a:custGeom>
            <a:ln w="28575">
              <a:solidFill>
                <a:srgbClr val="0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33">
              <a:extLst>
                <a:ext uri="{FF2B5EF4-FFF2-40B4-BE49-F238E27FC236}">
                  <a16:creationId xmlns:a16="http://schemas.microsoft.com/office/drawing/2014/main" id="{29E8F4D1-49F2-B4C2-86A9-780DB4283F5A}"/>
                </a:ext>
              </a:extLst>
            </p:cNvPr>
            <p:cNvSpPr/>
            <p:nvPr/>
          </p:nvSpPr>
          <p:spPr>
            <a:xfrm>
              <a:off x="2070878" y="4824492"/>
              <a:ext cx="274320" cy="274320"/>
            </a:xfrm>
            <a:custGeom>
              <a:avLst/>
              <a:gdLst/>
              <a:ahLst/>
              <a:cxnLst/>
              <a:rect l="l" t="t" r="r" b="b"/>
              <a:pathLst>
                <a:path w="274319" h="274320">
                  <a:moveTo>
                    <a:pt x="137160" y="0"/>
                  </a:moveTo>
                  <a:lnTo>
                    <a:pt x="93807" y="6992"/>
                  </a:lnTo>
                  <a:lnTo>
                    <a:pt x="56155" y="26463"/>
                  </a:lnTo>
                  <a:lnTo>
                    <a:pt x="26464" y="56154"/>
                  </a:lnTo>
                  <a:lnTo>
                    <a:pt x="6992" y="93806"/>
                  </a:lnTo>
                  <a:lnTo>
                    <a:pt x="0" y="137159"/>
                  </a:lnTo>
                  <a:lnTo>
                    <a:pt x="6992" y="180513"/>
                  </a:lnTo>
                  <a:lnTo>
                    <a:pt x="26464" y="218165"/>
                  </a:lnTo>
                  <a:lnTo>
                    <a:pt x="56155" y="247856"/>
                  </a:lnTo>
                  <a:lnTo>
                    <a:pt x="93807" y="267327"/>
                  </a:lnTo>
                  <a:lnTo>
                    <a:pt x="137160" y="274319"/>
                  </a:lnTo>
                  <a:lnTo>
                    <a:pt x="180513" y="267327"/>
                  </a:lnTo>
                  <a:lnTo>
                    <a:pt x="218165" y="247856"/>
                  </a:lnTo>
                  <a:lnTo>
                    <a:pt x="247856" y="218165"/>
                  </a:lnTo>
                  <a:lnTo>
                    <a:pt x="267327" y="180513"/>
                  </a:lnTo>
                  <a:lnTo>
                    <a:pt x="274320" y="137159"/>
                  </a:lnTo>
                  <a:lnTo>
                    <a:pt x="267327" y="93806"/>
                  </a:lnTo>
                  <a:lnTo>
                    <a:pt x="247856" y="56154"/>
                  </a:lnTo>
                  <a:lnTo>
                    <a:pt x="218165" y="26463"/>
                  </a:lnTo>
                  <a:lnTo>
                    <a:pt x="180513" y="6992"/>
                  </a:lnTo>
                  <a:lnTo>
                    <a:pt x="137160"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34">
              <a:extLst>
                <a:ext uri="{FF2B5EF4-FFF2-40B4-BE49-F238E27FC236}">
                  <a16:creationId xmlns:a16="http://schemas.microsoft.com/office/drawing/2014/main" id="{EC1B86E0-CEA5-2BDC-F320-4354A941D37F}"/>
                </a:ext>
              </a:extLst>
            </p:cNvPr>
            <p:cNvSpPr/>
            <p:nvPr/>
          </p:nvSpPr>
          <p:spPr>
            <a:xfrm>
              <a:off x="2070878" y="4824492"/>
              <a:ext cx="274320" cy="274320"/>
            </a:xfrm>
            <a:custGeom>
              <a:avLst/>
              <a:gdLst/>
              <a:ahLst/>
              <a:cxnLst/>
              <a:rect l="l" t="t" r="r" b="b"/>
              <a:pathLst>
                <a:path w="274319"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8466">
              <a:solidFill>
                <a:srgbClr val="FF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2" name="object 35">
              <a:extLst>
                <a:ext uri="{FF2B5EF4-FFF2-40B4-BE49-F238E27FC236}">
                  <a16:creationId xmlns:a16="http://schemas.microsoft.com/office/drawing/2014/main" id="{E7224DF1-5059-97DD-1F63-EDC584809FE7}"/>
                </a:ext>
              </a:extLst>
            </p:cNvPr>
            <p:cNvSpPr/>
            <p:nvPr/>
          </p:nvSpPr>
          <p:spPr>
            <a:xfrm>
              <a:off x="2651555" y="4792038"/>
              <a:ext cx="274320" cy="274320"/>
            </a:xfrm>
            <a:custGeom>
              <a:avLst/>
              <a:gdLst/>
              <a:ahLst/>
              <a:cxnLst/>
              <a:rect l="l" t="t" r="r" b="b"/>
              <a:pathLst>
                <a:path w="274319" h="274320">
                  <a:moveTo>
                    <a:pt x="137160" y="0"/>
                  </a:moveTo>
                  <a:lnTo>
                    <a:pt x="93806" y="6992"/>
                  </a:lnTo>
                  <a:lnTo>
                    <a:pt x="56154" y="26463"/>
                  </a:lnTo>
                  <a:lnTo>
                    <a:pt x="26463" y="56154"/>
                  </a:lnTo>
                  <a:lnTo>
                    <a:pt x="6992" y="93806"/>
                  </a:lnTo>
                  <a:lnTo>
                    <a:pt x="0" y="137160"/>
                  </a:lnTo>
                  <a:lnTo>
                    <a:pt x="6992" y="180512"/>
                  </a:lnTo>
                  <a:lnTo>
                    <a:pt x="26463" y="218164"/>
                  </a:lnTo>
                  <a:lnTo>
                    <a:pt x="56154" y="247855"/>
                  </a:lnTo>
                  <a:lnTo>
                    <a:pt x="93806" y="267327"/>
                  </a:lnTo>
                  <a:lnTo>
                    <a:pt x="137160" y="274320"/>
                  </a:lnTo>
                  <a:lnTo>
                    <a:pt x="180512" y="267327"/>
                  </a:lnTo>
                  <a:lnTo>
                    <a:pt x="218164" y="247855"/>
                  </a:lnTo>
                  <a:lnTo>
                    <a:pt x="247855" y="218164"/>
                  </a:lnTo>
                  <a:lnTo>
                    <a:pt x="267327" y="180512"/>
                  </a:lnTo>
                  <a:lnTo>
                    <a:pt x="274320" y="137160"/>
                  </a:lnTo>
                  <a:lnTo>
                    <a:pt x="267327" y="93806"/>
                  </a:lnTo>
                  <a:lnTo>
                    <a:pt x="247855" y="56154"/>
                  </a:lnTo>
                  <a:lnTo>
                    <a:pt x="218164" y="26463"/>
                  </a:lnTo>
                  <a:lnTo>
                    <a:pt x="180512" y="6992"/>
                  </a:lnTo>
                  <a:lnTo>
                    <a:pt x="137160"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36">
              <a:extLst>
                <a:ext uri="{FF2B5EF4-FFF2-40B4-BE49-F238E27FC236}">
                  <a16:creationId xmlns:a16="http://schemas.microsoft.com/office/drawing/2014/main" id="{42A06A03-B413-45E5-DDD9-14CABA046466}"/>
                </a:ext>
              </a:extLst>
            </p:cNvPr>
            <p:cNvSpPr/>
            <p:nvPr/>
          </p:nvSpPr>
          <p:spPr>
            <a:xfrm>
              <a:off x="2651555" y="4792038"/>
              <a:ext cx="274320" cy="274320"/>
            </a:xfrm>
            <a:custGeom>
              <a:avLst/>
              <a:gdLst/>
              <a:ahLst/>
              <a:cxnLst/>
              <a:rect l="l" t="t" r="r" b="b"/>
              <a:pathLst>
                <a:path w="274319"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8466">
              <a:solidFill>
                <a:srgbClr val="FF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object 37">
              <a:extLst>
                <a:ext uri="{FF2B5EF4-FFF2-40B4-BE49-F238E27FC236}">
                  <a16:creationId xmlns:a16="http://schemas.microsoft.com/office/drawing/2014/main" id="{C6395EAA-54E7-34EE-DC66-8821DD6EC8AF}"/>
                </a:ext>
              </a:extLst>
            </p:cNvPr>
            <p:cNvSpPr/>
            <p:nvPr/>
          </p:nvSpPr>
          <p:spPr>
            <a:xfrm>
              <a:off x="2868956" y="5508317"/>
              <a:ext cx="274320" cy="274320"/>
            </a:xfrm>
            <a:custGeom>
              <a:avLst/>
              <a:gdLst/>
              <a:ahLst/>
              <a:cxnLst/>
              <a:rect l="l" t="t" r="r" b="b"/>
              <a:pathLst>
                <a:path w="274319" h="274320">
                  <a:moveTo>
                    <a:pt x="137160" y="0"/>
                  </a:moveTo>
                  <a:lnTo>
                    <a:pt x="93807" y="6992"/>
                  </a:lnTo>
                  <a:lnTo>
                    <a:pt x="56155" y="26464"/>
                  </a:lnTo>
                  <a:lnTo>
                    <a:pt x="26464" y="56155"/>
                  </a:lnTo>
                  <a:lnTo>
                    <a:pt x="6992" y="93807"/>
                  </a:lnTo>
                  <a:lnTo>
                    <a:pt x="0" y="137160"/>
                  </a:lnTo>
                  <a:lnTo>
                    <a:pt x="6992" y="180513"/>
                  </a:lnTo>
                  <a:lnTo>
                    <a:pt x="26464" y="218165"/>
                  </a:lnTo>
                  <a:lnTo>
                    <a:pt x="56155" y="247856"/>
                  </a:lnTo>
                  <a:lnTo>
                    <a:pt x="93807" y="267328"/>
                  </a:lnTo>
                  <a:lnTo>
                    <a:pt x="137160" y="274320"/>
                  </a:lnTo>
                  <a:lnTo>
                    <a:pt x="180513" y="267328"/>
                  </a:lnTo>
                  <a:lnTo>
                    <a:pt x="218165" y="247856"/>
                  </a:lnTo>
                  <a:lnTo>
                    <a:pt x="247856" y="218165"/>
                  </a:lnTo>
                  <a:lnTo>
                    <a:pt x="267327" y="180513"/>
                  </a:lnTo>
                  <a:lnTo>
                    <a:pt x="274320" y="137160"/>
                  </a:lnTo>
                  <a:lnTo>
                    <a:pt x="267327" y="93807"/>
                  </a:lnTo>
                  <a:lnTo>
                    <a:pt x="247856" y="56155"/>
                  </a:lnTo>
                  <a:lnTo>
                    <a:pt x="218165" y="26464"/>
                  </a:lnTo>
                  <a:lnTo>
                    <a:pt x="180513" y="6992"/>
                  </a:lnTo>
                  <a:lnTo>
                    <a:pt x="137160"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5" name="object 38">
              <a:extLst>
                <a:ext uri="{FF2B5EF4-FFF2-40B4-BE49-F238E27FC236}">
                  <a16:creationId xmlns:a16="http://schemas.microsoft.com/office/drawing/2014/main" id="{78049CD2-C623-3DFB-001C-3CD59D53D57F}"/>
                </a:ext>
              </a:extLst>
            </p:cNvPr>
            <p:cNvSpPr/>
            <p:nvPr/>
          </p:nvSpPr>
          <p:spPr>
            <a:xfrm>
              <a:off x="2868956" y="5508317"/>
              <a:ext cx="274320" cy="274320"/>
            </a:xfrm>
            <a:custGeom>
              <a:avLst/>
              <a:gdLst/>
              <a:ahLst/>
              <a:cxnLst/>
              <a:rect l="l" t="t" r="r" b="b"/>
              <a:pathLst>
                <a:path w="274319"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8466">
              <a:solidFill>
                <a:srgbClr val="FF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39">
              <a:extLst>
                <a:ext uri="{FF2B5EF4-FFF2-40B4-BE49-F238E27FC236}">
                  <a16:creationId xmlns:a16="http://schemas.microsoft.com/office/drawing/2014/main" id="{7210CB4A-6891-55AE-AE36-96D50148E537}"/>
                </a:ext>
              </a:extLst>
            </p:cNvPr>
            <p:cNvSpPr/>
            <p:nvPr/>
          </p:nvSpPr>
          <p:spPr>
            <a:xfrm>
              <a:off x="3511009" y="4430612"/>
              <a:ext cx="274320" cy="274320"/>
            </a:xfrm>
            <a:custGeom>
              <a:avLst/>
              <a:gdLst/>
              <a:ahLst/>
              <a:cxnLst/>
              <a:rect l="l" t="t" r="r" b="b"/>
              <a:pathLst>
                <a:path w="274320" h="274320">
                  <a:moveTo>
                    <a:pt x="137160"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60" y="274319"/>
                  </a:lnTo>
                  <a:lnTo>
                    <a:pt x="180513" y="267327"/>
                  </a:lnTo>
                  <a:lnTo>
                    <a:pt x="218165" y="247856"/>
                  </a:lnTo>
                  <a:lnTo>
                    <a:pt x="247856" y="218165"/>
                  </a:lnTo>
                  <a:lnTo>
                    <a:pt x="267327" y="180513"/>
                  </a:lnTo>
                  <a:lnTo>
                    <a:pt x="274319" y="137160"/>
                  </a:lnTo>
                  <a:lnTo>
                    <a:pt x="267327" y="93806"/>
                  </a:lnTo>
                  <a:lnTo>
                    <a:pt x="247856" y="56154"/>
                  </a:lnTo>
                  <a:lnTo>
                    <a:pt x="218165" y="26463"/>
                  </a:lnTo>
                  <a:lnTo>
                    <a:pt x="180513" y="6992"/>
                  </a:lnTo>
                  <a:lnTo>
                    <a:pt x="137160"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40">
              <a:extLst>
                <a:ext uri="{FF2B5EF4-FFF2-40B4-BE49-F238E27FC236}">
                  <a16:creationId xmlns:a16="http://schemas.microsoft.com/office/drawing/2014/main" id="{0F0E32E2-2F30-679F-D0FA-E878EB39F66F}"/>
                </a:ext>
              </a:extLst>
            </p:cNvPr>
            <p:cNvSpPr/>
            <p:nvPr/>
          </p:nvSpPr>
          <p:spPr>
            <a:xfrm>
              <a:off x="3511009" y="4430612"/>
              <a:ext cx="274320" cy="274320"/>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8466">
              <a:solidFill>
                <a:srgbClr val="FF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 name="object 41">
              <a:extLst>
                <a:ext uri="{FF2B5EF4-FFF2-40B4-BE49-F238E27FC236}">
                  <a16:creationId xmlns:a16="http://schemas.microsoft.com/office/drawing/2014/main" id="{2D3C7A94-8325-6829-2E21-12746F787173}"/>
                </a:ext>
              </a:extLst>
            </p:cNvPr>
            <p:cNvSpPr/>
            <p:nvPr/>
          </p:nvSpPr>
          <p:spPr>
            <a:xfrm>
              <a:off x="4125323" y="5020638"/>
              <a:ext cx="274320" cy="274320"/>
            </a:xfrm>
            <a:custGeom>
              <a:avLst/>
              <a:gdLst/>
              <a:ahLst/>
              <a:cxnLst/>
              <a:rect l="l" t="t" r="r" b="b"/>
              <a:pathLst>
                <a:path w="274320" h="274320">
                  <a:moveTo>
                    <a:pt x="137160" y="0"/>
                  </a:moveTo>
                  <a:lnTo>
                    <a:pt x="93806" y="6992"/>
                  </a:lnTo>
                  <a:lnTo>
                    <a:pt x="56154" y="26463"/>
                  </a:lnTo>
                  <a:lnTo>
                    <a:pt x="26463" y="56154"/>
                  </a:lnTo>
                  <a:lnTo>
                    <a:pt x="6992" y="93806"/>
                  </a:lnTo>
                  <a:lnTo>
                    <a:pt x="0" y="137160"/>
                  </a:lnTo>
                  <a:lnTo>
                    <a:pt x="6992" y="180512"/>
                  </a:lnTo>
                  <a:lnTo>
                    <a:pt x="26463" y="218164"/>
                  </a:lnTo>
                  <a:lnTo>
                    <a:pt x="56154" y="247855"/>
                  </a:lnTo>
                  <a:lnTo>
                    <a:pt x="93806" y="267327"/>
                  </a:lnTo>
                  <a:lnTo>
                    <a:pt x="137160" y="274320"/>
                  </a:lnTo>
                  <a:lnTo>
                    <a:pt x="180513" y="267327"/>
                  </a:lnTo>
                  <a:lnTo>
                    <a:pt x="218165" y="247855"/>
                  </a:lnTo>
                  <a:lnTo>
                    <a:pt x="247856" y="218164"/>
                  </a:lnTo>
                  <a:lnTo>
                    <a:pt x="267327" y="180512"/>
                  </a:lnTo>
                  <a:lnTo>
                    <a:pt x="274320" y="137160"/>
                  </a:lnTo>
                  <a:lnTo>
                    <a:pt x="267327" y="93806"/>
                  </a:lnTo>
                  <a:lnTo>
                    <a:pt x="247856" y="56154"/>
                  </a:lnTo>
                  <a:lnTo>
                    <a:pt x="218165" y="26463"/>
                  </a:lnTo>
                  <a:lnTo>
                    <a:pt x="180513" y="6992"/>
                  </a:lnTo>
                  <a:lnTo>
                    <a:pt x="137160" y="0"/>
                  </a:lnTo>
                  <a:close/>
                </a:path>
              </a:pathLst>
            </a:custGeom>
            <a:solidFill>
              <a:srgbClr val="FF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object 42">
              <a:extLst>
                <a:ext uri="{FF2B5EF4-FFF2-40B4-BE49-F238E27FC236}">
                  <a16:creationId xmlns:a16="http://schemas.microsoft.com/office/drawing/2014/main" id="{090CBDE1-9200-F40F-95AD-6DEB0257B3DF}"/>
                </a:ext>
              </a:extLst>
            </p:cNvPr>
            <p:cNvSpPr/>
            <p:nvPr/>
          </p:nvSpPr>
          <p:spPr>
            <a:xfrm>
              <a:off x="4125323" y="5020638"/>
              <a:ext cx="274320" cy="274320"/>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8466">
              <a:solidFill>
                <a:srgbClr val="FF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4" name="object 43">
            <a:extLst>
              <a:ext uri="{FF2B5EF4-FFF2-40B4-BE49-F238E27FC236}">
                <a16:creationId xmlns:a16="http://schemas.microsoft.com/office/drawing/2014/main" id="{C05C6FC5-89CC-BC4B-E9B3-2D1177E607C5}"/>
              </a:ext>
            </a:extLst>
          </p:cNvPr>
          <p:cNvSpPr/>
          <p:nvPr/>
        </p:nvSpPr>
        <p:spPr>
          <a:xfrm>
            <a:off x="4641063" y="4221481"/>
            <a:ext cx="914400" cy="587375"/>
          </a:xfrm>
          <a:custGeom>
            <a:avLst/>
            <a:gdLst/>
            <a:ahLst/>
            <a:cxnLst/>
            <a:rect l="l" t="t" r="r" b="b"/>
            <a:pathLst>
              <a:path w="914400" h="587375">
                <a:moveTo>
                  <a:pt x="0" y="146710"/>
                </a:moveTo>
                <a:lnTo>
                  <a:pt x="620981" y="146710"/>
                </a:lnTo>
                <a:lnTo>
                  <a:pt x="620981" y="0"/>
                </a:lnTo>
                <a:lnTo>
                  <a:pt x="914400" y="293420"/>
                </a:lnTo>
                <a:lnTo>
                  <a:pt x="620981" y="586839"/>
                </a:lnTo>
                <a:lnTo>
                  <a:pt x="620981" y="440129"/>
                </a:lnTo>
                <a:lnTo>
                  <a:pt x="0" y="440129"/>
                </a:lnTo>
                <a:lnTo>
                  <a:pt x="0" y="146710"/>
                </a:lnTo>
                <a:close/>
              </a:path>
            </a:pathLst>
          </a:custGeom>
          <a:ln w="38100">
            <a:solidFill>
              <a:srgbClr val="008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44">
            <a:extLst>
              <a:ext uri="{FF2B5EF4-FFF2-40B4-BE49-F238E27FC236}">
                <a16:creationId xmlns:a16="http://schemas.microsoft.com/office/drawing/2014/main" id="{344677CF-2AEA-4441-C362-75CF27F31D68}"/>
              </a:ext>
            </a:extLst>
          </p:cNvPr>
          <p:cNvSpPr txBox="1"/>
          <p:nvPr/>
        </p:nvSpPr>
        <p:spPr>
          <a:xfrm>
            <a:off x="1287393" y="5817447"/>
            <a:ext cx="6362065" cy="26924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600" spc="-5" dirty="0">
                <a:solidFill>
                  <a:srgbClr val="008000"/>
                </a:solidFill>
                <a:latin typeface="Arial MT"/>
                <a:cs typeface="Arial MT"/>
              </a:rPr>
              <a:t>For</a:t>
            </a:r>
            <a:r>
              <a:rPr sz="1600" spc="10" dirty="0">
                <a:solidFill>
                  <a:srgbClr val="008000"/>
                </a:solidFill>
                <a:latin typeface="Arial MT"/>
                <a:cs typeface="Arial MT"/>
              </a:rPr>
              <a:t> </a:t>
            </a:r>
            <a:r>
              <a:rPr sz="1600" spc="-5" dirty="0">
                <a:solidFill>
                  <a:srgbClr val="008000"/>
                </a:solidFill>
                <a:latin typeface="Arial MT"/>
                <a:cs typeface="Arial MT"/>
              </a:rPr>
              <a:t>directed</a:t>
            </a:r>
            <a:r>
              <a:rPr sz="1600" spc="5" dirty="0">
                <a:solidFill>
                  <a:srgbClr val="008000"/>
                </a:solidFill>
                <a:latin typeface="Arial MT"/>
                <a:cs typeface="Arial MT"/>
              </a:rPr>
              <a:t> </a:t>
            </a:r>
            <a:r>
              <a:rPr sz="1600" spc="-5" dirty="0">
                <a:solidFill>
                  <a:srgbClr val="008000"/>
                </a:solidFill>
                <a:latin typeface="Arial MT"/>
                <a:cs typeface="Arial MT"/>
              </a:rPr>
              <a:t>graphs</a:t>
            </a:r>
            <a:r>
              <a:rPr sz="1600" spc="5" dirty="0">
                <a:solidFill>
                  <a:srgbClr val="008000"/>
                </a:solidFill>
                <a:latin typeface="Arial MT"/>
                <a:cs typeface="Arial MT"/>
              </a:rPr>
              <a:t> </a:t>
            </a:r>
            <a:r>
              <a:rPr sz="1600" spc="-5" dirty="0">
                <a:solidFill>
                  <a:srgbClr val="008000"/>
                </a:solidFill>
                <a:latin typeface="Arial MT"/>
                <a:cs typeface="Arial MT"/>
              </a:rPr>
              <a:t>we</a:t>
            </a:r>
            <a:r>
              <a:rPr sz="1600" spc="5" dirty="0">
                <a:solidFill>
                  <a:srgbClr val="008000"/>
                </a:solidFill>
                <a:latin typeface="Arial MT"/>
                <a:cs typeface="Arial MT"/>
              </a:rPr>
              <a:t> </a:t>
            </a:r>
            <a:r>
              <a:rPr sz="1600" spc="-5" dirty="0">
                <a:solidFill>
                  <a:srgbClr val="008000"/>
                </a:solidFill>
                <a:latin typeface="Arial MT"/>
                <a:cs typeface="Arial MT"/>
              </a:rPr>
              <a:t>have</a:t>
            </a:r>
            <a:r>
              <a:rPr sz="1600" dirty="0">
                <a:solidFill>
                  <a:srgbClr val="008000"/>
                </a:solidFill>
                <a:latin typeface="Arial MT"/>
                <a:cs typeface="Arial MT"/>
              </a:rPr>
              <a:t> </a:t>
            </a:r>
            <a:r>
              <a:rPr sz="1600" spc="-5" dirty="0">
                <a:solidFill>
                  <a:srgbClr val="008000"/>
                </a:solidFill>
                <a:latin typeface="Arial MT"/>
                <a:cs typeface="Arial MT"/>
              </a:rPr>
              <a:t>separate</a:t>
            </a:r>
            <a:r>
              <a:rPr sz="1600" spc="5" dirty="0">
                <a:solidFill>
                  <a:srgbClr val="008000"/>
                </a:solidFill>
                <a:latin typeface="Arial MT"/>
                <a:cs typeface="Arial MT"/>
              </a:rPr>
              <a:t> </a:t>
            </a:r>
            <a:r>
              <a:rPr sz="1600" spc="-5" dirty="0">
                <a:solidFill>
                  <a:srgbClr val="008000"/>
                </a:solidFill>
                <a:latin typeface="Arial MT"/>
                <a:cs typeface="Arial MT"/>
              </a:rPr>
              <a:t>in-</a:t>
            </a:r>
            <a:r>
              <a:rPr sz="1600" spc="10" dirty="0">
                <a:solidFill>
                  <a:srgbClr val="008000"/>
                </a:solidFill>
                <a:latin typeface="Arial MT"/>
                <a:cs typeface="Arial MT"/>
              </a:rPr>
              <a:t> </a:t>
            </a:r>
            <a:r>
              <a:rPr sz="1600" spc="-5" dirty="0">
                <a:solidFill>
                  <a:srgbClr val="008000"/>
                </a:solidFill>
                <a:latin typeface="Arial MT"/>
                <a:cs typeface="Arial MT"/>
              </a:rPr>
              <a:t>and</a:t>
            </a:r>
            <a:r>
              <a:rPr sz="1600" spc="5" dirty="0">
                <a:solidFill>
                  <a:srgbClr val="008000"/>
                </a:solidFill>
                <a:latin typeface="Arial MT"/>
                <a:cs typeface="Arial MT"/>
              </a:rPr>
              <a:t> </a:t>
            </a:r>
            <a:r>
              <a:rPr sz="1600" spc="-5" dirty="0">
                <a:solidFill>
                  <a:srgbClr val="008000"/>
                </a:solidFill>
                <a:latin typeface="Arial MT"/>
                <a:cs typeface="Arial MT"/>
              </a:rPr>
              <a:t>out-degree</a:t>
            </a:r>
            <a:r>
              <a:rPr sz="1600" dirty="0">
                <a:solidFill>
                  <a:srgbClr val="008000"/>
                </a:solidFill>
                <a:latin typeface="Arial MT"/>
                <a:cs typeface="Arial MT"/>
              </a:rPr>
              <a:t> </a:t>
            </a:r>
            <a:r>
              <a:rPr sz="1600" spc="-5" dirty="0">
                <a:solidFill>
                  <a:srgbClr val="008000"/>
                </a:solidFill>
                <a:latin typeface="Arial MT"/>
                <a:cs typeface="Arial MT"/>
              </a:rPr>
              <a:t>distributions.</a:t>
            </a:r>
            <a:endParaRPr sz="1600">
              <a:latin typeface="Arial MT"/>
              <a:cs typeface="Arial MT"/>
            </a:endParaRPr>
          </a:p>
        </p:txBody>
      </p:sp>
    </p:spTree>
    <p:extLst>
      <p:ext uri="{BB962C8B-B14F-4D97-AF65-F5344CB8AC3E}">
        <p14:creationId xmlns:p14="http://schemas.microsoft.com/office/powerpoint/2010/main" val="1238781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27</a:t>
            </a:fld>
            <a:endParaRPr lang="zh-CN" altLang="en-US"/>
          </a:p>
        </p:txBody>
      </p:sp>
      <p:sp>
        <p:nvSpPr>
          <p:cNvPr id="8" name="文本框 7">
            <a:extLst>
              <a:ext uri="{FF2B5EF4-FFF2-40B4-BE49-F238E27FC236}">
                <a16:creationId xmlns:a16="http://schemas.microsoft.com/office/drawing/2014/main" id="{19F9167D-34B5-4B00-9F39-8FF725DD5B70}"/>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sp>
        <p:nvSpPr>
          <p:cNvPr id="13" name="object 25">
            <a:extLst>
              <a:ext uri="{FF2B5EF4-FFF2-40B4-BE49-F238E27FC236}">
                <a16:creationId xmlns:a16="http://schemas.microsoft.com/office/drawing/2014/main" id="{6948E9D2-BB48-4AD7-A84B-6670D8BAC157}"/>
              </a:ext>
            </a:extLst>
          </p:cNvPr>
          <p:cNvSpPr txBox="1"/>
          <p:nvPr/>
        </p:nvSpPr>
        <p:spPr>
          <a:xfrm>
            <a:off x="875262" y="911488"/>
            <a:ext cx="6897138" cy="887422"/>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spcBef>
                <a:spcPts val="100"/>
              </a:spcBef>
            </a:pPr>
            <a:r>
              <a:rPr lang="en-US" altLang="zh-CN" sz="2800" b="1" dirty="0">
                <a:solidFill>
                  <a:srgbClr val="44546A"/>
                </a:solidFill>
                <a:latin typeface="Calibri" panose="020F0502020204030204" pitchFamily="34" charset="0"/>
                <a:cs typeface="Calibri" panose="020F0502020204030204" pitchFamily="34" charset="0"/>
              </a:rPr>
              <a:t>Clustering coefficient (for undirected graphs)</a:t>
            </a:r>
          </a:p>
          <a:p>
            <a:pPr marL="36830">
              <a:spcBef>
                <a:spcPts val="100"/>
              </a:spcBef>
            </a:pPr>
            <a:endParaRPr lang="en-US" altLang="zh-CN" sz="2800" b="1" dirty="0">
              <a:solidFill>
                <a:srgbClr val="44546A"/>
              </a:solidFill>
              <a:latin typeface="Calibri" panose="020F0502020204030204" pitchFamily="34" charset="0"/>
              <a:cs typeface="Calibri" panose="020F0502020204030204" pitchFamily="34" charset="0"/>
            </a:endParaRPr>
          </a:p>
        </p:txBody>
      </p:sp>
      <p:grpSp>
        <p:nvGrpSpPr>
          <p:cNvPr id="14" name="object 21">
            <a:extLst>
              <a:ext uri="{FF2B5EF4-FFF2-40B4-BE49-F238E27FC236}">
                <a16:creationId xmlns:a16="http://schemas.microsoft.com/office/drawing/2014/main" id="{4B3FF7BB-BB8B-4DE1-B79B-37F6E9E7EA02}"/>
              </a:ext>
            </a:extLst>
          </p:cNvPr>
          <p:cNvGrpSpPr/>
          <p:nvPr/>
        </p:nvGrpSpPr>
        <p:grpSpPr>
          <a:xfrm>
            <a:off x="455246" y="1012935"/>
            <a:ext cx="374904" cy="381000"/>
            <a:chOff x="569976" y="1121663"/>
            <a:chExt cx="374904" cy="381000"/>
          </a:xfrm>
        </p:grpSpPr>
        <p:pic>
          <p:nvPicPr>
            <p:cNvPr id="15" name="object 22">
              <a:extLst>
                <a:ext uri="{FF2B5EF4-FFF2-40B4-BE49-F238E27FC236}">
                  <a16:creationId xmlns:a16="http://schemas.microsoft.com/office/drawing/2014/main" id="{FC230142-6259-4B2C-948E-E7A9EC9F282A}"/>
                </a:ext>
              </a:extLst>
            </p:cNvPr>
            <p:cNvPicPr/>
            <p:nvPr/>
          </p:nvPicPr>
          <p:blipFill>
            <a:blip r:embed="rId3" cstate="print"/>
            <a:stretch>
              <a:fillRect/>
            </a:stretch>
          </p:blipFill>
          <p:spPr>
            <a:xfrm>
              <a:off x="569976" y="1121663"/>
              <a:ext cx="374904" cy="381000"/>
            </a:xfrm>
            <a:prstGeom prst="rect">
              <a:avLst/>
            </a:prstGeom>
          </p:spPr>
        </p:pic>
        <p:sp>
          <p:nvSpPr>
            <p:cNvPr id="16" name="object 23">
              <a:extLst>
                <a:ext uri="{FF2B5EF4-FFF2-40B4-BE49-F238E27FC236}">
                  <a16:creationId xmlns:a16="http://schemas.microsoft.com/office/drawing/2014/main" id="{BE4CC8BF-1A96-42A6-B117-AE456243E060}"/>
                </a:ext>
              </a:extLst>
            </p:cNvPr>
            <p:cNvSpPr/>
            <p:nvPr/>
          </p:nvSpPr>
          <p:spPr>
            <a:xfrm>
              <a:off x="621032" y="1136149"/>
              <a:ext cx="272415" cy="276225"/>
            </a:xfrm>
            <a:custGeom>
              <a:avLst/>
              <a:gdLst/>
              <a:ahLst/>
              <a:cxnLst/>
              <a:rect l="l" t="t" r="r" b="b"/>
              <a:pathLst>
                <a:path w="272415" h="276225">
                  <a:moveTo>
                    <a:pt x="266096" y="0"/>
                  </a:moveTo>
                  <a:lnTo>
                    <a:pt x="6141" y="0"/>
                  </a:lnTo>
                  <a:lnTo>
                    <a:pt x="0" y="6141"/>
                  </a:lnTo>
                  <a:lnTo>
                    <a:pt x="0" y="269934"/>
                  </a:lnTo>
                  <a:lnTo>
                    <a:pt x="6141" y="276076"/>
                  </a:lnTo>
                  <a:lnTo>
                    <a:pt x="266096" y="276076"/>
                  </a:lnTo>
                  <a:lnTo>
                    <a:pt x="272237" y="269934"/>
                  </a:lnTo>
                  <a:lnTo>
                    <a:pt x="272237" y="13718"/>
                  </a:lnTo>
                  <a:lnTo>
                    <a:pt x="272237" y="6141"/>
                  </a:lnTo>
                  <a:lnTo>
                    <a:pt x="266096" y="0"/>
                  </a:lnTo>
                  <a:close/>
                </a:path>
              </a:pathLst>
            </a:custGeom>
            <a:solidFill>
              <a:srgbClr val="0070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18" name="object 3">
            <a:extLst>
              <a:ext uri="{FF2B5EF4-FFF2-40B4-BE49-F238E27FC236}">
                <a16:creationId xmlns:a16="http://schemas.microsoft.com/office/drawing/2014/main" id="{200605BD-1525-2D49-2675-4C2C7E21B824}"/>
              </a:ext>
            </a:extLst>
          </p:cNvPr>
          <p:cNvSpPr txBox="1"/>
          <p:nvPr/>
        </p:nvSpPr>
        <p:spPr>
          <a:xfrm>
            <a:off x="359078" y="1408421"/>
            <a:ext cx="8028305" cy="1062470"/>
          </a:xfrm>
          <a:prstGeom prst="rect">
            <a:avLst/>
          </a:prstGeom>
        </p:spPr>
        <p:txBody>
          <a:bodyPr vert="horz" wrap="square" lIns="0" tIns="12255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50875" lvl="1" indent="-274955">
              <a:lnSpc>
                <a:spcPct val="100000"/>
              </a:lnSpc>
              <a:spcBef>
                <a:spcPts val="760"/>
              </a:spcBef>
              <a:buClr>
                <a:srgbClr val="60B5CC"/>
              </a:buClr>
              <a:buFont typeface="Wingdings"/>
              <a:buChar char=""/>
              <a:tabLst>
                <a:tab pos="650875" algn="l"/>
              </a:tabLst>
            </a:pPr>
            <a:r>
              <a:rPr lang="en-US" altLang="zh-CN" sz="2800" spc="-5" dirty="0">
                <a:latin typeface="Calibri"/>
                <a:cs typeface="Calibri"/>
              </a:rPr>
              <a:t>How </a:t>
            </a:r>
            <a:r>
              <a:rPr lang="en-US" altLang="zh-CN" sz="2800" spc="-10" dirty="0">
                <a:latin typeface="Calibri"/>
                <a:cs typeface="Calibri"/>
              </a:rPr>
              <a:t>connected</a:t>
            </a:r>
            <a:r>
              <a:rPr lang="en-US" altLang="zh-CN" sz="2800" dirty="0">
                <a:latin typeface="Calibri"/>
                <a:cs typeface="Calibri"/>
              </a:rPr>
              <a:t> </a:t>
            </a:r>
            <a:r>
              <a:rPr lang="en-US" altLang="zh-CN" sz="2800" spc="-15" dirty="0">
                <a:latin typeface="Calibri"/>
                <a:cs typeface="Calibri"/>
              </a:rPr>
              <a:t>are</a:t>
            </a:r>
            <a:r>
              <a:rPr lang="en-US" altLang="zh-CN" sz="2800" spc="-5" dirty="0">
                <a:latin typeface="Calibri"/>
                <a:cs typeface="Calibri"/>
              </a:rPr>
              <a:t> </a:t>
            </a:r>
            <a:r>
              <a:rPr lang="en-US" altLang="zh-CN" sz="2800" b="1" i="1" spc="-60" dirty="0">
                <a:latin typeface="Times New Roman"/>
                <a:cs typeface="Times New Roman"/>
              </a:rPr>
              <a:t>i</a:t>
            </a:r>
            <a:r>
              <a:rPr lang="en-US" altLang="zh-CN" sz="2800" spc="-60" dirty="0">
                <a:latin typeface="Calibri"/>
                <a:cs typeface="Calibri"/>
              </a:rPr>
              <a:t>’s</a:t>
            </a:r>
            <a:r>
              <a:rPr lang="en-US" altLang="zh-CN" sz="2800" spc="5" dirty="0">
                <a:latin typeface="Calibri"/>
                <a:cs typeface="Calibri"/>
              </a:rPr>
              <a:t> </a:t>
            </a:r>
            <a:r>
              <a:rPr lang="en-US" altLang="zh-CN" sz="2800" spc="-10" dirty="0">
                <a:latin typeface="Calibri"/>
                <a:cs typeface="Calibri"/>
              </a:rPr>
              <a:t>neighbors</a:t>
            </a:r>
            <a:r>
              <a:rPr lang="en-US" altLang="zh-CN" sz="2800" spc="5" dirty="0">
                <a:latin typeface="Calibri"/>
                <a:cs typeface="Calibri"/>
              </a:rPr>
              <a:t> </a:t>
            </a:r>
            <a:r>
              <a:rPr lang="en-US" altLang="zh-CN" sz="2800" spc="-15" dirty="0">
                <a:latin typeface="Calibri"/>
                <a:cs typeface="Calibri"/>
              </a:rPr>
              <a:t>to</a:t>
            </a:r>
            <a:r>
              <a:rPr lang="en-US" altLang="zh-CN" sz="2800" spc="-5" dirty="0">
                <a:latin typeface="Calibri"/>
                <a:cs typeface="Calibri"/>
              </a:rPr>
              <a:t> each</a:t>
            </a:r>
            <a:r>
              <a:rPr lang="en-US" altLang="zh-CN" sz="2800" dirty="0">
                <a:latin typeface="Calibri"/>
                <a:cs typeface="Calibri"/>
              </a:rPr>
              <a:t> </a:t>
            </a:r>
            <a:r>
              <a:rPr lang="en-US" altLang="zh-CN" sz="2800" spc="-5" dirty="0">
                <a:latin typeface="Calibri"/>
                <a:cs typeface="Calibri"/>
              </a:rPr>
              <a:t>other?</a:t>
            </a:r>
            <a:endParaRPr lang="en-US" altLang="zh-CN" sz="2800" dirty="0">
              <a:latin typeface="Calibri"/>
              <a:cs typeface="Calibri"/>
            </a:endParaRPr>
          </a:p>
          <a:p>
            <a:pPr marL="650875" lvl="1" indent="-274955">
              <a:lnSpc>
                <a:spcPct val="100000"/>
              </a:lnSpc>
              <a:spcBef>
                <a:spcPts val="640"/>
              </a:spcBef>
              <a:buClr>
                <a:srgbClr val="60B5CC"/>
              </a:buClr>
              <a:buFont typeface="Wingdings"/>
              <a:buChar char=""/>
              <a:tabLst>
                <a:tab pos="650875" algn="l"/>
              </a:tabLst>
            </a:pPr>
            <a:r>
              <a:rPr lang="en-US" altLang="zh-CN" sz="2800" dirty="0">
                <a:latin typeface="Calibri"/>
                <a:cs typeface="Calibri"/>
              </a:rPr>
              <a:t>Node</a:t>
            </a:r>
            <a:r>
              <a:rPr lang="en-US" altLang="zh-CN" sz="2800" spc="-20" dirty="0">
                <a:latin typeface="Calibri"/>
                <a:cs typeface="Calibri"/>
              </a:rPr>
              <a:t> </a:t>
            </a:r>
            <a:r>
              <a:rPr lang="en-US" altLang="zh-CN" sz="2800" b="1" i="1" dirty="0" err="1">
                <a:latin typeface="Times New Roman"/>
                <a:cs typeface="Times New Roman"/>
              </a:rPr>
              <a:t>i</a:t>
            </a:r>
            <a:r>
              <a:rPr lang="en-US" altLang="zh-CN" sz="2800" b="1" i="1" spc="-80" dirty="0">
                <a:latin typeface="Times New Roman"/>
                <a:cs typeface="Times New Roman"/>
              </a:rPr>
              <a:t> </a:t>
            </a:r>
            <a:r>
              <a:rPr lang="en-US" altLang="zh-CN" sz="2800" spc="-5" dirty="0">
                <a:latin typeface="Calibri"/>
                <a:cs typeface="Calibri"/>
              </a:rPr>
              <a:t>with </a:t>
            </a:r>
            <a:r>
              <a:rPr lang="en-US" altLang="zh-CN" sz="2800" spc="-15" dirty="0">
                <a:latin typeface="Calibri"/>
                <a:cs typeface="Calibri"/>
              </a:rPr>
              <a:t>degree </a:t>
            </a:r>
            <a:r>
              <a:rPr lang="en-US" altLang="zh-CN" sz="2800" b="1" i="1" dirty="0">
                <a:latin typeface="Times New Roman"/>
                <a:cs typeface="Times New Roman"/>
              </a:rPr>
              <a:t>k</a:t>
            </a:r>
            <a:r>
              <a:rPr lang="en-US" altLang="zh-CN" sz="3200" b="1" i="1" baseline="-17543" dirty="0">
                <a:latin typeface="Times New Roman"/>
                <a:cs typeface="Times New Roman"/>
              </a:rPr>
              <a:t>i</a:t>
            </a:r>
            <a:endParaRPr lang="en-US" altLang="zh-CN" sz="3200" baseline="-17543" dirty="0">
              <a:latin typeface="Times New Roman"/>
              <a:cs typeface="Times New Roman"/>
            </a:endParaRPr>
          </a:p>
        </p:txBody>
      </p:sp>
      <p:sp>
        <p:nvSpPr>
          <p:cNvPr id="219" name="object 4">
            <a:extLst>
              <a:ext uri="{FF2B5EF4-FFF2-40B4-BE49-F238E27FC236}">
                <a16:creationId xmlns:a16="http://schemas.microsoft.com/office/drawing/2014/main" id="{16B9BF5A-8079-4F6E-2336-7AFE96E02672}"/>
              </a:ext>
            </a:extLst>
          </p:cNvPr>
          <p:cNvSpPr txBox="1"/>
          <p:nvPr/>
        </p:nvSpPr>
        <p:spPr>
          <a:xfrm>
            <a:off x="712047" y="2462261"/>
            <a:ext cx="1779905" cy="476250"/>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9720" indent="-274320">
              <a:lnSpc>
                <a:spcPct val="100000"/>
              </a:lnSpc>
              <a:spcBef>
                <a:spcPts val="105"/>
              </a:spcBef>
              <a:buClr>
                <a:srgbClr val="60B5CC"/>
              </a:buClr>
              <a:buFont typeface="Wingdings"/>
              <a:buChar char=""/>
              <a:tabLst>
                <a:tab pos="299720" algn="l"/>
              </a:tabLst>
            </a:pPr>
            <a:r>
              <a:rPr sz="2800" i="1" spc="-5" dirty="0">
                <a:latin typeface="Times New Roman"/>
                <a:cs typeface="Times New Roman"/>
              </a:rPr>
              <a:t>C</a:t>
            </a:r>
            <a:r>
              <a:rPr sz="2850" i="1" spc="-7" baseline="-17543" dirty="0">
                <a:latin typeface="Times New Roman"/>
                <a:cs typeface="Times New Roman"/>
              </a:rPr>
              <a:t>i</a:t>
            </a:r>
            <a:r>
              <a:rPr sz="2850" i="1" spc="254" baseline="-17543" dirty="0">
                <a:latin typeface="Times New Roman"/>
                <a:cs typeface="Times New Roman"/>
              </a:rPr>
              <a:t> </a:t>
            </a:r>
            <a:r>
              <a:rPr sz="2950" spc="-110" dirty="0">
                <a:latin typeface="Symbol"/>
                <a:cs typeface="Symbol"/>
              </a:rPr>
              <a:t></a:t>
            </a:r>
            <a:r>
              <a:rPr sz="2950" spc="-70" dirty="0">
                <a:latin typeface="Times New Roman"/>
                <a:cs typeface="Times New Roman"/>
              </a:rPr>
              <a:t> </a:t>
            </a:r>
            <a:r>
              <a:rPr sz="2800" i="1" spc="-5" dirty="0">
                <a:latin typeface="Times New Roman"/>
                <a:cs typeface="Times New Roman"/>
              </a:rPr>
              <a:t>[0,1]</a:t>
            </a:r>
            <a:endParaRPr sz="2800" dirty="0">
              <a:latin typeface="Times New Roman"/>
              <a:cs typeface="Times New Roman"/>
            </a:endParaRPr>
          </a:p>
        </p:txBody>
      </p:sp>
      <p:sp>
        <p:nvSpPr>
          <p:cNvPr id="220" name="object 5">
            <a:extLst>
              <a:ext uri="{FF2B5EF4-FFF2-40B4-BE49-F238E27FC236}">
                <a16:creationId xmlns:a16="http://schemas.microsoft.com/office/drawing/2014/main" id="{9498D96F-7B13-F877-2D27-E80F7C76CA7E}"/>
              </a:ext>
            </a:extLst>
          </p:cNvPr>
          <p:cNvSpPr txBox="1"/>
          <p:nvPr/>
        </p:nvSpPr>
        <p:spPr>
          <a:xfrm>
            <a:off x="737447" y="3184969"/>
            <a:ext cx="186055" cy="51308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sz="3200" dirty="0">
                <a:solidFill>
                  <a:srgbClr val="60B5CC"/>
                </a:solidFill>
                <a:latin typeface="Wingdings"/>
                <a:cs typeface="Wingdings"/>
              </a:rPr>
              <a:t></a:t>
            </a:r>
            <a:endParaRPr sz="3200">
              <a:latin typeface="Wingdings"/>
              <a:cs typeface="Wingdings"/>
            </a:endParaRPr>
          </a:p>
        </p:txBody>
      </p:sp>
      <p:sp>
        <p:nvSpPr>
          <p:cNvPr id="221" name="object 6">
            <a:extLst>
              <a:ext uri="{FF2B5EF4-FFF2-40B4-BE49-F238E27FC236}">
                <a16:creationId xmlns:a16="http://schemas.microsoft.com/office/drawing/2014/main" id="{42394C58-5A13-6864-2B2B-E608D2145040}"/>
              </a:ext>
            </a:extLst>
          </p:cNvPr>
          <p:cNvSpPr txBox="1"/>
          <p:nvPr/>
        </p:nvSpPr>
        <p:spPr>
          <a:xfrm>
            <a:off x="386292" y="5242837"/>
            <a:ext cx="6269355" cy="51308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2740" indent="-320040">
              <a:lnSpc>
                <a:spcPct val="100000"/>
              </a:lnSpc>
              <a:spcBef>
                <a:spcPts val="100"/>
              </a:spcBef>
              <a:buClr>
                <a:srgbClr val="F0AD00"/>
              </a:buClr>
              <a:buSzPct val="81250"/>
              <a:buFont typeface="Cambria"/>
              <a:buChar char="◾"/>
              <a:tabLst>
                <a:tab pos="332105" algn="l"/>
                <a:tab pos="332740" algn="l"/>
                <a:tab pos="5662930" algn="l"/>
              </a:tabLst>
            </a:pPr>
            <a:r>
              <a:rPr sz="3200" b="1" spc="-35" dirty="0">
                <a:solidFill>
                  <a:srgbClr val="008000"/>
                </a:solidFill>
                <a:latin typeface="Calibri"/>
                <a:cs typeface="Calibri"/>
              </a:rPr>
              <a:t>Average</a:t>
            </a:r>
            <a:r>
              <a:rPr sz="3200" b="1" spc="5" dirty="0">
                <a:solidFill>
                  <a:srgbClr val="008000"/>
                </a:solidFill>
                <a:latin typeface="Calibri"/>
                <a:cs typeface="Calibri"/>
              </a:rPr>
              <a:t> </a:t>
            </a:r>
            <a:r>
              <a:rPr sz="3200" b="1" spc="-10" dirty="0">
                <a:solidFill>
                  <a:srgbClr val="008000"/>
                </a:solidFill>
                <a:latin typeface="Calibri"/>
                <a:cs typeface="Calibri"/>
              </a:rPr>
              <a:t>clustering</a:t>
            </a:r>
            <a:r>
              <a:rPr sz="3200" b="1" spc="5" dirty="0">
                <a:solidFill>
                  <a:srgbClr val="008000"/>
                </a:solidFill>
                <a:latin typeface="Calibri"/>
                <a:cs typeface="Calibri"/>
              </a:rPr>
              <a:t> </a:t>
            </a:r>
            <a:r>
              <a:rPr sz="3200" b="1" spc="-10" dirty="0">
                <a:solidFill>
                  <a:srgbClr val="008000"/>
                </a:solidFill>
                <a:latin typeface="Calibri"/>
                <a:cs typeface="Calibri"/>
              </a:rPr>
              <a:t>coefficient:	</a:t>
            </a:r>
            <a:r>
              <a:rPr sz="3050" i="1" spc="40" dirty="0">
                <a:latin typeface="Times New Roman"/>
                <a:cs typeface="Times New Roman"/>
              </a:rPr>
              <a:t>C </a:t>
            </a:r>
            <a:r>
              <a:rPr sz="3050" spc="30" dirty="0">
                <a:latin typeface="Symbol"/>
                <a:cs typeface="Symbol"/>
              </a:rPr>
              <a:t></a:t>
            </a:r>
            <a:endParaRPr sz="3050">
              <a:latin typeface="Symbol"/>
              <a:cs typeface="Symbol"/>
            </a:endParaRPr>
          </a:p>
        </p:txBody>
      </p:sp>
      <p:pic>
        <p:nvPicPr>
          <p:cNvPr id="222" name="object 7">
            <a:extLst>
              <a:ext uri="{FF2B5EF4-FFF2-40B4-BE49-F238E27FC236}">
                <a16:creationId xmlns:a16="http://schemas.microsoft.com/office/drawing/2014/main" id="{50413D87-5DB6-0BD3-D7BC-F1321C09E94E}"/>
              </a:ext>
            </a:extLst>
          </p:cNvPr>
          <p:cNvPicPr/>
          <p:nvPr/>
        </p:nvPicPr>
        <p:blipFill>
          <a:blip r:embed="rId4" cstate="print"/>
          <a:stretch>
            <a:fillRect/>
          </a:stretch>
        </p:blipFill>
        <p:spPr>
          <a:xfrm>
            <a:off x="911184" y="3028336"/>
            <a:ext cx="2057400" cy="914400"/>
          </a:xfrm>
          <a:prstGeom prst="rect">
            <a:avLst/>
          </a:prstGeom>
        </p:spPr>
      </p:pic>
      <p:sp>
        <p:nvSpPr>
          <p:cNvPr id="223" name="object 8">
            <a:extLst>
              <a:ext uri="{FF2B5EF4-FFF2-40B4-BE49-F238E27FC236}">
                <a16:creationId xmlns:a16="http://schemas.microsoft.com/office/drawing/2014/main" id="{39066993-1095-7CDF-9422-EAE779E150AE}"/>
              </a:ext>
            </a:extLst>
          </p:cNvPr>
          <p:cNvSpPr txBox="1"/>
          <p:nvPr/>
        </p:nvSpPr>
        <p:spPr>
          <a:xfrm>
            <a:off x="3250524" y="3168035"/>
            <a:ext cx="3132455" cy="579120"/>
          </a:xfrm>
          <a:prstGeom prst="rect">
            <a:avLst/>
          </a:prstGeom>
        </p:spPr>
        <p:txBody>
          <a:bodyPr vert="horz" wrap="square" lIns="0" tIns="698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marR="30480">
              <a:lnSpc>
                <a:spcPct val="101899"/>
              </a:lnSpc>
              <a:spcBef>
                <a:spcPts val="55"/>
              </a:spcBef>
            </a:pPr>
            <a:r>
              <a:rPr sz="1800" dirty="0">
                <a:latin typeface="Corbel"/>
                <a:cs typeface="Corbel"/>
              </a:rPr>
              <a:t>where </a:t>
            </a:r>
            <a:r>
              <a:rPr sz="1800" i="1" dirty="0">
                <a:latin typeface="Times New Roman"/>
                <a:cs typeface="Times New Roman"/>
              </a:rPr>
              <a:t>e</a:t>
            </a:r>
            <a:r>
              <a:rPr sz="1800" i="1" baseline="-11574" dirty="0">
                <a:latin typeface="Times New Roman"/>
                <a:cs typeface="Times New Roman"/>
              </a:rPr>
              <a:t>i</a:t>
            </a:r>
            <a:r>
              <a:rPr sz="1800" i="1" spc="7" baseline="-11574" dirty="0">
                <a:latin typeface="Times New Roman"/>
                <a:cs typeface="Times New Roman"/>
              </a:rPr>
              <a:t> </a:t>
            </a:r>
            <a:r>
              <a:rPr sz="1800" spc="-5" dirty="0">
                <a:latin typeface="Corbel"/>
                <a:cs typeface="Corbel"/>
              </a:rPr>
              <a:t>is </a:t>
            </a:r>
            <a:r>
              <a:rPr sz="1800" dirty="0">
                <a:latin typeface="Corbel"/>
                <a:cs typeface="Corbel"/>
              </a:rPr>
              <a:t>the </a:t>
            </a:r>
            <a:r>
              <a:rPr sz="1800" spc="-5" dirty="0">
                <a:latin typeface="Corbel"/>
                <a:cs typeface="Corbel"/>
              </a:rPr>
              <a:t>number </a:t>
            </a:r>
            <a:r>
              <a:rPr sz="1800" dirty="0">
                <a:latin typeface="Corbel"/>
                <a:cs typeface="Corbel"/>
              </a:rPr>
              <a:t>of </a:t>
            </a:r>
            <a:r>
              <a:rPr sz="1800" spc="-5" dirty="0">
                <a:latin typeface="Corbel"/>
                <a:cs typeface="Corbel"/>
              </a:rPr>
              <a:t>edges </a:t>
            </a:r>
            <a:r>
              <a:rPr sz="1800" dirty="0">
                <a:latin typeface="Corbel"/>
                <a:cs typeface="Corbel"/>
              </a:rPr>
              <a:t> between</a:t>
            </a:r>
            <a:r>
              <a:rPr sz="1800" spc="-15" dirty="0">
                <a:latin typeface="Corbel"/>
                <a:cs typeface="Corbel"/>
              </a:rPr>
              <a:t> </a:t>
            </a:r>
            <a:r>
              <a:rPr sz="1800" dirty="0">
                <a:latin typeface="Corbel"/>
                <a:cs typeface="Corbel"/>
              </a:rPr>
              <a:t>the</a:t>
            </a:r>
            <a:r>
              <a:rPr sz="1800" spc="-5" dirty="0">
                <a:latin typeface="Corbel"/>
                <a:cs typeface="Corbel"/>
              </a:rPr>
              <a:t> neighbors</a:t>
            </a:r>
            <a:r>
              <a:rPr sz="1800" spc="-15" dirty="0">
                <a:latin typeface="Corbel"/>
                <a:cs typeface="Corbel"/>
              </a:rPr>
              <a:t> </a:t>
            </a:r>
            <a:r>
              <a:rPr sz="1800" dirty="0">
                <a:latin typeface="Corbel"/>
                <a:cs typeface="Corbel"/>
              </a:rPr>
              <a:t>of</a:t>
            </a:r>
            <a:r>
              <a:rPr sz="1800" spc="-5" dirty="0">
                <a:latin typeface="Corbel"/>
                <a:cs typeface="Corbel"/>
              </a:rPr>
              <a:t> node</a:t>
            </a:r>
            <a:r>
              <a:rPr sz="1800" spc="-15" dirty="0">
                <a:latin typeface="Corbel"/>
                <a:cs typeface="Corbel"/>
              </a:rPr>
              <a:t> </a:t>
            </a:r>
            <a:r>
              <a:rPr sz="1800" i="1" dirty="0">
                <a:latin typeface="Times New Roman"/>
                <a:cs typeface="Times New Roman"/>
              </a:rPr>
              <a:t>i</a:t>
            </a:r>
            <a:endParaRPr sz="1800">
              <a:latin typeface="Times New Roman"/>
              <a:cs typeface="Times New Roman"/>
            </a:endParaRPr>
          </a:p>
        </p:txBody>
      </p:sp>
      <p:sp>
        <p:nvSpPr>
          <p:cNvPr id="224" name="object 9">
            <a:extLst>
              <a:ext uri="{FF2B5EF4-FFF2-40B4-BE49-F238E27FC236}">
                <a16:creationId xmlns:a16="http://schemas.microsoft.com/office/drawing/2014/main" id="{FC156876-50FC-7B02-F295-50B8613F25A7}"/>
              </a:ext>
            </a:extLst>
          </p:cNvPr>
          <p:cNvSpPr/>
          <p:nvPr/>
        </p:nvSpPr>
        <p:spPr>
          <a:xfrm>
            <a:off x="6740428" y="5564097"/>
            <a:ext cx="368300" cy="0"/>
          </a:xfrm>
          <a:custGeom>
            <a:avLst/>
            <a:gdLst/>
            <a:ahLst/>
            <a:cxnLst/>
            <a:rect l="l" t="t" r="r" b="b"/>
            <a:pathLst>
              <a:path w="368300">
                <a:moveTo>
                  <a:pt x="0" y="0"/>
                </a:moveTo>
                <a:lnTo>
                  <a:pt x="368090" y="0"/>
                </a:lnTo>
              </a:path>
            </a:pathLst>
          </a:custGeom>
          <a:ln w="16295">
            <a:solidFill>
              <a:srgbClr val="0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5" name="object 10">
            <a:extLst>
              <a:ext uri="{FF2B5EF4-FFF2-40B4-BE49-F238E27FC236}">
                <a16:creationId xmlns:a16="http://schemas.microsoft.com/office/drawing/2014/main" id="{24DB5655-7B2E-2979-3951-C791A417D48F}"/>
              </a:ext>
            </a:extLst>
          </p:cNvPr>
          <p:cNvSpPr txBox="1"/>
          <p:nvPr/>
        </p:nvSpPr>
        <p:spPr>
          <a:xfrm>
            <a:off x="7288087" y="5023347"/>
            <a:ext cx="179705" cy="29972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1800" i="1" spc="5" dirty="0">
                <a:latin typeface="Times New Roman"/>
                <a:cs typeface="Times New Roman"/>
              </a:rPr>
              <a:t>N</a:t>
            </a:r>
            <a:endParaRPr sz="1800">
              <a:latin typeface="Times New Roman"/>
              <a:cs typeface="Times New Roman"/>
            </a:endParaRPr>
          </a:p>
        </p:txBody>
      </p:sp>
      <p:sp>
        <p:nvSpPr>
          <p:cNvPr id="226" name="object 11">
            <a:extLst>
              <a:ext uri="{FF2B5EF4-FFF2-40B4-BE49-F238E27FC236}">
                <a16:creationId xmlns:a16="http://schemas.microsoft.com/office/drawing/2014/main" id="{543095B9-2C80-55AA-D66D-CB9A107CA4B4}"/>
              </a:ext>
            </a:extLst>
          </p:cNvPr>
          <p:cNvSpPr txBox="1"/>
          <p:nvPr/>
        </p:nvSpPr>
        <p:spPr>
          <a:xfrm>
            <a:off x="7333337" y="5795019"/>
            <a:ext cx="89535" cy="29972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1800" i="1" dirty="0">
                <a:latin typeface="Times New Roman"/>
                <a:cs typeface="Times New Roman"/>
              </a:rPr>
              <a:t>i</a:t>
            </a:r>
            <a:endParaRPr sz="1800">
              <a:latin typeface="Times New Roman"/>
              <a:cs typeface="Times New Roman"/>
            </a:endParaRPr>
          </a:p>
        </p:txBody>
      </p:sp>
      <p:sp>
        <p:nvSpPr>
          <p:cNvPr id="227" name="object 12">
            <a:extLst>
              <a:ext uri="{FF2B5EF4-FFF2-40B4-BE49-F238E27FC236}">
                <a16:creationId xmlns:a16="http://schemas.microsoft.com/office/drawing/2014/main" id="{1513879A-369E-DD6A-734C-EC0491B0D795}"/>
              </a:ext>
            </a:extLst>
          </p:cNvPr>
          <p:cNvSpPr txBox="1"/>
          <p:nvPr/>
        </p:nvSpPr>
        <p:spPr>
          <a:xfrm>
            <a:off x="7160583" y="5159922"/>
            <a:ext cx="816610" cy="730250"/>
          </a:xfrm>
          <a:prstGeom prst="rect">
            <a:avLst/>
          </a:prstGeom>
        </p:spPr>
        <p:txBody>
          <a:bodyPr vert="horz" wrap="square" lIns="0" tIns="1524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20"/>
              </a:spcBef>
              <a:tabLst>
                <a:tab pos="739140" algn="l"/>
              </a:tabLst>
            </a:pPr>
            <a:r>
              <a:rPr sz="4600" spc="45" dirty="0">
                <a:latin typeface="Symbol"/>
                <a:cs typeface="Symbol"/>
              </a:rPr>
              <a:t></a:t>
            </a:r>
            <a:r>
              <a:rPr sz="4600" spc="45" dirty="0">
                <a:latin typeface="Times New Roman"/>
                <a:cs typeface="Times New Roman"/>
              </a:rPr>
              <a:t>	</a:t>
            </a:r>
            <a:r>
              <a:rPr sz="1800" i="1" dirty="0">
                <a:latin typeface="Times New Roman"/>
                <a:cs typeface="Times New Roman"/>
              </a:rPr>
              <a:t>i</a:t>
            </a:r>
            <a:endParaRPr sz="1800">
              <a:latin typeface="Times New Roman"/>
              <a:cs typeface="Times New Roman"/>
            </a:endParaRPr>
          </a:p>
        </p:txBody>
      </p:sp>
      <p:sp>
        <p:nvSpPr>
          <p:cNvPr id="228" name="object 13">
            <a:extLst>
              <a:ext uri="{FF2B5EF4-FFF2-40B4-BE49-F238E27FC236}">
                <a16:creationId xmlns:a16="http://schemas.microsoft.com/office/drawing/2014/main" id="{87170185-F9D3-808F-6C65-F934CF86CDA7}"/>
              </a:ext>
            </a:extLst>
          </p:cNvPr>
          <p:cNvSpPr txBox="1"/>
          <p:nvPr/>
        </p:nvSpPr>
        <p:spPr>
          <a:xfrm>
            <a:off x="7623288" y="5257805"/>
            <a:ext cx="288925" cy="495300"/>
          </a:xfrm>
          <a:prstGeom prst="rect">
            <a:avLst/>
          </a:prstGeom>
        </p:spPr>
        <p:txBody>
          <a:bodyPr vert="horz" wrap="square" lIns="0" tIns="1651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30"/>
              </a:spcBef>
            </a:pPr>
            <a:r>
              <a:rPr sz="3050" i="1" spc="40" dirty="0">
                <a:latin typeface="Times New Roman"/>
                <a:cs typeface="Times New Roman"/>
              </a:rPr>
              <a:t>C</a:t>
            </a:r>
            <a:endParaRPr sz="3050">
              <a:latin typeface="Times New Roman"/>
              <a:cs typeface="Times New Roman"/>
            </a:endParaRPr>
          </a:p>
        </p:txBody>
      </p:sp>
      <p:sp>
        <p:nvSpPr>
          <p:cNvPr id="229" name="object 14">
            <a:extLst>
              <a:ext uri="{FF2B5EF4-FFF2-40B4-BE49-F238E27FC236}">
                <a16:creationId xmlns:a16="http://schemas.microsoft.com/office/drawing/2014/main" id="{04870E90-78A4-098B-7538-C43F4310D836}"/>
              </a:ext>
            </a:extLst>
          </p:cNvPr>
          <p:cNvSpPr txBox="1"/>
          <p:nvPr/>
        </p:nvSpPr>
        <p:spPr>
          <a:xfrm>
            <a:off x="6772978" y="5563620"/>
            <a:ext cx="288925" cy="495300"/>
          </a:xfrm>
          <a:prstGeom prst="rect">
            <a:avLst/>
          </a:prstGeom>
        </p:spPr>
        <p:txBody>
          <a:bodyPr vert="horz" wrap="square" lIns="0" tIns="1651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30"/>
              </a:spcBef>
            </a:pPr>
            <a:r>
              <a:rPr sz="3050" i="1" spc="40" dirty="0">
                <a:latin typeface="Times New Roman"/>
                <a:cs typeface="Times New Roman"/>
              </a:rPr>
              <a:t>N</a:t>
            </a:r>
            <a:endParaRPr sz="3050">
              <a:latin typeface="Times New Roman"/>
              <a:cs typeface="Times New Roman"/>
            </a:endParaRPr>
          </a:p>
        </p:txBody>
      </p:sp>
      <p:sp>
        <p:nvSpPr>
          <p:cNvPr id="230" name="object 15">
            <a:extLst>
              <a:ext uri="{FF2B5EF4-FFF2-40B4-BE49-F238E27FC236}">
                <a16:creationId xmlns:a16="http://schemas.microsoft.com/office/drawing/2014/main" id="{0E343F2F-AB26-624A-79D7-D99C34637841}"/>
              </a:ext>
            </a:extLst>
          </p:cNvPr>
          <p:cNvSpPr txBox="1"/>
          <p:nvPr/>
        </p:nvSpPr>
        <p:spPr>
          <a:xfrm>
            <a:off x="6813063" y="5011139"/>
            <a:ext cx="222885" cy="495300"/>
          </a:xfrm>
          <a:prstGeom prst="rect">
            <a:avLst/>
          </a:prstGeom>
        </p:spPr>
        <p:txBody>
          <a:bodyPr vert="horz" wrap="square" lIns="0" tIns="1651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30"/>
              </a:spcBef>
            </a:pPr>
            <a:r>
              <a:rPr sz="3050" spc="30" dirty="0">
                <a:latin typeface="Times New Roman"/>
                <a:cs typeface="Times New Roman"/>
              </a:rPr>
              <a:t>1</a:t>
            </a:r>
            <a:endParaRPr sz="3050">
              <a:latin typeface="Times New Roman"/>
              <a:cs typeface="Times New Roman"/>
            </a:endParaRPr>
          </a:p>
        </p:txBody>
      </p:sp>
      <p:pic>
        <p:nvPicPr>
          <p:cNvPr id="231" name="object 16">
            <a:extLst>
              <a:ext uri="{FF2B5EF4-FFF2-40B4-BE49-F238E27FC236}">
                <a16:creationId xmlns:a16="http://schemas.microsoft.com/office/drawing/2014/main" id="{7BC40EE1-05CD-C7FB-986D-701B6D4DDCD6}"/>
              </a:ext>
            </a:extLst>
          </p:cNvPr>
          <p:cNvPicPr/>
          <p:nvPr/>
        </p:nvPicPr>
        <p:blipFill>
          <a:blip r:embed="rId5" cstate="print"/>
          <a:stretch>
            <a:fillRect/>
          </a:stretch>
        </p:blipFill>
        <p:spPr>
          <a:xfrm>
            <a:off x="1219091" y="4018936"/>
            <a:ext cx="3806892" cy="1295400"/>
          </a:xfrm>
          <a:prstGeom prst="rect">
            <a:avLst/>
          </a:prstGeom>
        </p:spPr>
      </p:pic>
      <p:sp>
        <p:nvSpPr>
          <p:cNvPr id="232" name="object 17">
            <a:extLst>
              <a:ext uri="{FF2B5EF4-FFF2-40B4-BE49-F238E27FC236}">
                <a16:creationId xmlns:a16="http://schemas.microsoft.com/office/drawing/2014/main" id="{B8E620AB-E5AE-1AD4-0013-B1C9AC111083}"/>
              </a:ext>
            </a:extLst>
          </p:cNvPr>
          <p:cNvSpPr txBox="1"/>
          <p:nvPr/>
        </p:nvSpPr>
        <p:spPr>
          <a:xfrm>
            <a:off x="6906049" y="4014702"/>
            <a:ext cx="1877060" cy="87376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639"/>
              </a:lnSpc>
              <a:spcBef>
                <a:spcPts val="100"/>
              </a:spcBef>
            </a:pPr>
            <a:r>
              <a:rPr sz="1400" spc="-5" dirty="0">
                <a:solidFill>
                  <a:srgbClr val="008000"/>
                </a:solidFill>
                <a:latin typeface="Arial MT"/>
                <a:cs typeface="Arial MT"/>
              </a:rPr>
              <a:t>Clustering</a:t>
            </a:r>
            <a:r>
              <a:rPr sz="1400" spc="-40" dirty="0">
                <a:solidFill>
                  <a:srgbClr val="008000"/>
                </a:solidFill>
                <a:latin typeface="Arial MT"/>
                <a:cs typeface="Arial MT"/>
              </a:rPr>
              <a:t> </a:t>
            </a:r>
            <a:r>
              <a:rPr sz="1400" spc="-5" dirty="0">
                <a:solidFill>
                  <a:srgbClr val="008000"/>
                </a:solidFill>
                <a:latin typeface="Arial MT"/>
                <a:cs typeface="Arial MT"/>
              </a:rPr>
              <a:t>coefficient</a:t>
            </a:r>
            <a:endParaRPr sz="1400">
              <a:latin typeface="Arial MT"/>
              <a:cs typeface="Arial MT"/>
            </a:endParaRPr>
          </a:p>
          <a:p>
            <a:pPr marL="12700" marR="5080">
              <a:lnSpc>
                <a:spcPts val="1670"/>
              </a:lnSpc>
              <a:spcBef>
                <a:spcPts val="25"/>
              </a:spcBef>
            </a:pPr>
            <a:r>
              <a:rPr sz="1400" dirty="0">
                <a:solidFill>
                  <a:srgbClr val="008000"/>
                </a:solidFill>
                <a:latin typeface="Arial MT"/>
                <a:cs typeface="Arial MT"/>
              </a:rPr>
              <a:t>is</a:t>
            </a:r>
            <a:r>
              <a:rPr sz="1400" spc="-30" dirty="0">
                <a:solidFill>
                  <a:srgbClr val="008000"/>
                </a:solidFill>
                <a:latin typeface="Arial MT"/>
                <a:cs typeface="Arial MT"/>
              </a:rPr>
              <a:t> </a:t>
            </a:r>
            <a:r>
              <a:rPr sz="1400" spc="-5" dirty="0">
                <a:solidFill>
                  <a:srgbClr val="008000"/>
                </a:solidFill>
                <a:latin typeface="Arial MT"/>
                <a:cs typeface="Arial MT"/>
              </a:rPr>
              <a:t>undefined</a:t>
            </a:r>
            <a:r>
              <a:rPr sz="1400" spc="-30" dirty="0">
                <a:solidFill>
                  <a:srgbClr val="008000"/>
                </a:solidFill>
                <a:latin typeface="Arial MT"/>
                <a:cs typeface="Arial MT"/>
              </a:rPr>
              <a:t> </a:t>
            </a:r>
            <a:r>
              <a:rPr sz="1400" spc="-5" dirty="0">
                <a:solidFill>
                  <a:srgbClr val="008000"/>
                </a:solidFill>
                <a:latin typeface="Arial MT"/>
                <a:cs typeface="Arial MT"/>
              </a:rPr>
              <a:t>(or</a:t>
            </a:r>
            <a:r>
              <a:rPr sz="1400" spc="-35" dirty="0">
                <a:solidFill>
                  <a:srgbClr val="008000"/>
                </a:solidFill>
                <a:latin typeface="Arial MT"/>
                <a:cs typeface="Arial MT"/>
              </a:rPr>
              <a:t> </a:t>
            </a:r>
            <a:r>
              <a:rPr sz="1400" spc="-5" dirty="0">
                <a:solidFill>
                  <a:srgbClr val="008000"/>
                </a:solidFill>
                <a:latin typeface="Arial MT"/>
                <a:cs typeface="Arial MT"/>
              </a:rPr>
              <a:t>defined </a:t>
            </a:r>
            <a:r>
              <a:rPr sz="1400" spc="-375" dirty="0">
                <a:solidFill>
                  <a:srgbClr val="008000"/>
                </a:solidFill>
                <a:latin typeface="Arial MT"/>
                <a:cs typeface="Arial MT"/>
              </a:rPr>
              <a:t> </a:t>
            </a:r>
            <a:r>
              <a:rPr sz="1400" spc="-5" dirty="0">
                <a:solidFill>
                  <a:srgbClr val="008000"/>
                </a:solidFill>
                <a:latin typeface="Arial MT"/>
                <a:cs typeface="Arial MT"/>
              </a:rPr>
              <a:t>to</a:t>
            </a:r>
            <a:r>
              <a:rPr sz="1400" spc="-15" dirty="0">
                <a:solidFill>
                  <a:srgbClr val="008000"/>
                </a:solidFill>
                <a:latin typeface="Arial MT"/>
                <a:cs typeface="Arial MT"/>
              </a:rPr>
              <a:t> </a:t>
            </a:r>
            <a:r>
              <a:rPr sz="1400" spc="-5" dirty="0">
                <a:solidFill>
                  <a:srgbClr val="008000"/>
                </a:solidFill>
                <a:latin typeface="Arial MT"/>
                <a:cs typeface="Arial MT"/>
              </a:rPr>
              <a:t>be</a:t>
            </a:r>
            <a:r>
              <a:rPr sz="1400" spc="-15" dirty="0">
                <a:solidFill>
                  <a:srgbClr val="008000"/>
                </a:solidFill>
                <a:latin typeface="Arial MT"/>
                <a:cs typeface="Arial MT"/>
              </a:rPr>
              <a:t> </a:t>
            </a:r>
            <a:r>
              <a:rPr sz="1400" spc="-5" dirty="0">
                <a:solidFill>
                  <a:srgbClr val="008000"/>
                </a:solidFill>
                <a:latin typeface="Arial MT"/>
                <a:cs typeface="Arial MT"/>
              </a:rPr>
              <a:t>0)</a:t>
            </a:r>
            <a:r>
              <a:rPr sz="1400" spc="-20" dirty="0">
                <a:solidFill>
                  <a:srgbClr val="008000"/>
                </a:solidFill>
                <a:latin typeface="Arial MT"/>
                <a:cs typeface="Arial MT"/>
              </a:rPr>
              <a:t> </a:t>
            </a:r>
            <a:r>
              <a:rPr sz="1400" spc="-5" dirty="0">
                <a:solidFill>
                  <a:srgbClr val="008000"/>
                </a:solidFill>
                <a:latin typeface="Arial MT"/>
                <a:cs typeface="Arial MT"/>
              </a:rPr>
              <a:t>for</a:t>
            </a:r>
            <a:r>
              <a:rPr sz="1400" spc="-15" dirty="0">
                <a:solidFill>
                  <a:srgbClr val="008000"/>
                </a:solidFill>
                <a:latin typeface="Arial MT"/>
                <a:cs typeface="Arial MT"/>
              </a:rPr>
              <a:t> </a:t>
            </a:r>
            <a:r>
              <a:rPr sz="1400" spc="-5" dirty="0">
                <a:solidFill>
                  <a:srgbClr val="008000"/>
                </a:solidFill>
                <a:latin typeface="Arial MT"/>
                <a:cs typeface="Arial MT"/>
              </a:rPr>
              <a:t>nodes</a:t>
            </a:r>
            <a:r>
              <a:rPr sz="1400" spc="-15" dirty="0">
                <a:solidFill>
                  <a:srgbClr val="008000"/>
                </a:solidFill>
                <a:latin typeface="Arial MT"/>
                <a:cs typeface="Arial MT"/>
              </a:rPr>
              <a:t> </a:t>
            </a:r>
            <a:r>
              <a:rPr sz="1400" spc="-5" dirty="0">
                <a:solidFill>
                  <a:srgbClr val="008000"/>
                </a:solidFill>
                <a:latin typeface="Arial MT"/>
                <a:cs typeface="Arial MT"/>
              </a:rPr>
              <a:t>with</a:t>
            </a:r>
            <a:endParaRPr sz="1400">
              <a:latin typeface="Arial MT"/>
              <a:cs typeface="Arial MT"/>
            </a:endParaRPr>
          </a:p>
          <a:p>
            <a:pPr marL="12700">
              <a:lnSpc>
                <a:spcPts val="1675"/>
              </a:lnSpc>
            </a:pPr>
            <a:r>
              <a:rPr sz="1400" spc="-5" dirty="0">
                <a:solidFill>
                  <a:srgbClr val="008000"/>
                </a:solidFill>
                <a:latin typeface="Arial MT"/>
                <a:cs typeface="Arial MT"/>
              </a:rPr>
              <a:t>degree</a:t>
            </a:r>
            <a:r>
              <a:rPr sz="1400" spc="-35" dirty="0">
                <a:solidFill>
                  <a:srgbClr val="008000"/>
                </a:solidFill>
                <a:latin typeface="Arial MT"/>
                <a:cs typeface="Arial MT"/>
              </a:rPr>
              <a:t> </a:t>
            </a:r>
            <a:r>
              <a:rPr sz="1400" dirty="0">
                <a:solidFill>
                  <a:srgbClr val="008000"/>
                </a:solidFill>
                <a:latin typeface="Arial MT"/>
                <a:cs typeface="Arial MT"/>
              </a:rPr>
              <a:t>0</a:t>
            </a:r>
            <a:r>
              <a:rPr sz="1400" spc="-30" dirty="0">
                <a:solidFill>
                  <a:srgbClr val="008000"/>
                </a:solidFill>
                <a:latin typeface="Arial MT"/>
                <a:cs typeface="Arial MT"/>
              </a:rPr>
              <a:t> </a:t>
            </a:r>
            <a:r>
              <a:rPr sz="1400" spc="-5" dirty="0">
                <a:solidFill>
                  <a:srgbClr val="008000"/>
                </a:solidFill>
                <a:latin typeface="Arial MT"/>
                <a:cs typeface="Arial MT"/>
              </a:rPr>
              <a:t>or</a:t>
            </a:r>
            <a:r>
              <a:rPr sz="1400" spc="-30" dirty="0">
                <a:solidFill>
                  <a:srgbClr val="008000"/>
                </a:solidFill>
                <a:latin typeface="Arial MT"/>
                <a:cs typeface="Arial MT"/>
              </a:rPr>
              <a:t> </a:t>
            </a:r>
            <a:r>
              <a:rPr sz="1400" dirty="0">
                <a:solidFill>
                  <a:srgbClr val="008000"/>
                </a:solidFill>
                <a:latin typeface="Arial MT"/>
                <a:cs typeface="Arial MT"/>
              </a:rPr>
              <a:t>1</a:t>
            </a:r>
            <a:endParaRPr sz="1400">
              <a:latin typeface="Arial MT"/>
              <a:cs typeface="Arial MT"/>
            </a:endParaRPr>
          </a:p>
        </p:txBody>
      </p:sp>
      <p:sp>
        <p:nvSpPr>
          <p:cNvPr id="233" name="object 18">
            <a:extLst>
              <a:ext uri="{FF2B5EF4-FFF2-40B4-BE49-F238E27FC236}">
                <a16:creationId xmlns:a16="http://schemas.microsoft.com/office/drawing/2014/main" id="{A2630423-0812-BE60-9637-B1CC29E1D8C2}"/>
              </a:ext>
            </a:extLst>
          </p:cNvPr>
          <p:cNvSpPr txBox="1"/>
          <p:nvPr/>
        </p:nvSpPr>
        <p:spPr>
          <a:xfrm>
            <a:off x="7109249" y="2448369"/>
            <a:ext cx="1574165" cy="873760"/>
          </a:xfrm>
          <a:prstGeom prst="rect">
            <a:avLst/>
          </a:prstGeom>
        </p:spPr>
        <p:txBody>
          <a:bodyPr vert="horz" wrap="square" lIns="0" tIns="1397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marR="30480">
              <a:lnSpc>
                <a:spcPct val="99200"/>
              </a:lnSpc>
              <a:spcBef>
                <a:spcPts val="110"/>
              </a:spcBef>
            </a:pPr>
            <a:r>
              <a:rPr sz="1400" spc="-5" dirty="0">
                <a:solidFill>
                  <a:srgbClr val="008000"/>
                </a:solidFill>
                <a:latin typeface="Arial MT"/>
                <a:cs typeface="Arial MT"/>
              </a:rPr>
              <a:t>Note </a:t>
            </a:r>
            <a:r>
              <a:rPr sz="1400" spc="45" dirty="0">
                <a:solidFill>
                  <a:srgbClr val="008000"/>
                </a:solidFill>
                <a:latin typeface="Cambria Math"/>
                <a:cs typeface="Cambria Math"/>
              </a:rPr>
              <a:t>𝑘</a:t>
            </a:r>
            <a:r>
              <a:rPr sz="1500" spc="67" baseline="-19444" dirty="0">
                <a:solidFill>
                  <a:srgbClr val="008000"/>
                </a:solidFill>
                <a:latin typeface="Cambria Math"/>
                <a:cs typeface="Cambria Math"/>
              </a:rPr>
              <a:t>i</a:t>
            </a:r>
            <a:r>
              <a:rPr sz="1400" spc="45" dirty="0">
                <a:solidFill>
                  <a:srgbClr val="008000"/>
                </a:solidFill>
                <a:latin typeface="Cambria Math"/>
                <a:cs typeface="Cambria Math"/>
              </a:rPr>
              <a:t>(𝑘</a:t>
            </a:r>
            <a:r>
              <a:rPr sz="1500" spc="67" baseline="-19444" dirty="0">
                <a:solidFill>
                  <a:srgbClr val="008000"/>
                </a:solidFill>
                <a:latin typeface="Cambria Math"/>
                <a:cs typeface="Cambria Math"/>
              </a:rPr>
              <a:t>i</a:t>
            </a:r>
            <a:r>
              <a:rPr sz="1500" spc="75" baseline="-19444" dirty="0">
                <a:solidFill>
                  <a:srgbClr val="008000"/>
                </a:solidFill>
                <a:latin typeface="Cambria Math"/>
                <a:cs typeface="Cambria Math"/>
              </a:rPr>
              <a:t> </a:t>
            </a:r>
            <a:r>
              <a:rPr sz="1400" dirty="0">
                <a:solidFill>
                  <a:srgbClr val="008000"/>
                </a:solidFill>
                <a:latin typeface="Cambria Math"/>
                <a:cs typeface="Cambria Math"/>
              </a:rPr>
              <a:t>− </a:t>
            </a:r>
            <a:r>
              <a:rPr sz="1400" spc="-5" dirty="0">
                <a:solidFill>
                  <a:srgbClr val="008000"/>
                </a:solidFill>
                <a:latin typeface="Cambria Math"/>
                <a:cs typeface="Cambria Math"/>
              </a:rPr>
              <a:t>1) </a:t>
            </a:r>
            <a:r>
              <a:rPr sz="1400" dirty="0">
                <a:solidFill>
                  <a:srgbClr val="008000"/>
                </a:solidFill>
                <a:latin typeface="Arial MT"/>
                <a:cs typeface="Arial MT"/>
              </a:rPr>
              <a:t>is </a:t>
            </a:r>
            <a:r>
              <a:rPr sz="1400" spc="5" dirty="0">
                <a:solidFill>
                  <a:srgbClr val="008000"/>
                </a:solidFill>
                <a:latin typeface="Arial MT"/>
                <a:cs typeface="Arial MT"/>
              </a:rPr>
              <a:t> </a:t>
            </a:r>
            <a:r>
              <a:rPr sz="1400" spc="-5" dirty="0">
                <a:solidFill>
                  <a:srgbClr val="008000"/>
                </a:solidFill>
                <a:latin typeface="Arial MT"/>
                <a:cs typeface="Arial MT"/>
              </a:rPr>
              <a:t>max number of </a:t>
            </a:r>
            <a:r>
              <a:rPr sz="1400" dirty="0">
                <a:solidFill>
                  <a:srgbClr val="008000"/>
                </a:solidFill>
                <a:latin typeface="Arial MT"/>
                <a:cs typeface="Arial MT"/>
              </a:rPr>
              <a:t> </a:t>
            </a:r>
            <a:r>
              <a:rPr sz="1400" spc="-5" dirty="0">
                <a:solidFill>
                  <a:srgbClr val="008000"/>
                </a:solidFill>
                <a:latin typeface="Arial MT"/>
                <a:cs typeface="Arial MT"/>
              </a:rPr>
              <a:t>edges</a:t>
            </a:r>
            <a:r>
              <a:rPr sz="1400" spc="-45" dirty="0">
                <a:solidFill>
                  <a:srgbClr val="008000"/>
                </a:solidFill>
                <a:latin typeface="Arial MT"/>
                <a:cs typeface="Arial MT"/>
              </a:rPr>
              <a:t> </a:t>
            </a:r>
            <a:r>
              <a:rPr sz="1400" spc="-5" dirty="0">
                <a:solidFill>
                  <a:srgbClr val="008000"/>
                </a:solidFill>
                <a:latin typeface="Arial MT"/>
                <a:cs typeface="Arial MT"/>
              </a:rPr>
              <a:t>between</a:t>
            </a:r>
            <a:r>
              <a:rPr sz="1400" spc="-45" dirty="0">
                <a:solidFill>
                  <a:srgbClr val="008000"/>
                </a:solidFill>
                <a:latin typeface="Arial MT"/>
                <a:cs typeface="Arial MT"/>
              </a:rPr>
              <a:t> </a:t>
            </a:r>
            <a:r>
              <a:rPr sz="1400" spc="-5" dirty="0">
                <a:solidFill>
                  <a:srgbClr val="008000"/>
                </a:solidFill>
                <a:latin typeface="Arial MT"/>
                <a:cs typeface="Arial MT"/>
              </a:rPr>
              <a:t>the</a:t>
            </a:r>
            <a:endParaRPr sz="1400">
              <a:latin typeface="Arial MT"/>
              <a:cs typeface="Arial MT"/>
            </a:endParaRPr>
          </a:p>
          <a:p>
            <a:pPr marL="38100">
              <a:lnSpc>
                <a:spcPts val="1664"/>
              </a:lnSpc>
            </a:pPr>
            <a:r>
              <a:rPr sz="1400" spc="35" dirty="0">
                <a:solidFill>
                  <a:srgbClr val="008000"/>
                </a:solidFill>
                <a:latin typeface="Cambria Math"/>
                <a:cs typeface="Cambria Math"/>
              </a:rPr>
              <a:t>𝑘</a:t>
            </a:r>
            <a:r>
              <a:rPr sz="1500" spc="52" baseline="-19444" dirty="0">
                <a:solidFill>
                  <a:srgbClr val="008000"/>
                </a:solidFill>
                <a:latin typeface="Cambria Math"/>
                <a:cs typeface="Cambria Math"/>
              </a:rPr>
              <a:t>i</a:t>
            </a:r>
            <a:r>
              <a:rPr sz="1500" spc="330" baseline="-19444" dirty="0">
                <a:solidFill>
                  <a:srgbClr val="008000"/>
                </a:solidFill>
                <a:latin typeface="Cambria Math"/>
                <a:cs typeface="Cambria Math"/>
              </a:rPr>
              <a:t> </a:t>
            </a:r>
            <a:r>
              <a:rPr sz="1400" spc="-5" dirty="0">
                <a:solidFill>
                  <a:srgbClr val="008000"/>
                </a:solidFill>
                <a:latin typeface="Arial MT"/>
                <a:cs typeface="Arial MT"/>
              </a:rPr>
              <a:t>neighbors</a:t>
            </a:r>
            <a:endParaRPr sz="1400">
              <a:latin typeface="Arial MT"/>
              <a:cs typeface="Arial MT"/>
            </a:endParaRPr>
          </a:p>
        </p:txBody>
      </p:sp>
    </p:spTree>
    <p:extLst>
      <p:ext uri="{BB962C8B-B14F-4D97-AF65-F5344CB8AC3E}">
        <p14:creationId xmlns:p14="http://schemas.microsoft.com/office/powerpoint/2010/main" val="2871938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48" name="文本框 47">
            <a:extLst>
              <a:ext uri="{FF2B5EF4-FFF2-40B4-BE49-F238E27FC236}">
                <a16:creationId xmlns:a16="http://schemas.microsoft.com/office/drawing/2014/main" id="{3DC87FC0-D6E5-4D5A-9F2E-730058CAC4F3}"/>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06740"/>
            <a:ext cx="6677286" cy="2239216"/>
            <a:chOff x="1549246" y="2289758"/>
            <a:chExt cx="6677286" cy="2239216"/>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323652" cy="523220"/>
              <a:chOff x="1104898" y="1549242"/>
              <a:chExt cx="2323652"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研究背景</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文本框 24">
              <a:extLst>
                <a:ext uri="{FF2B5EF4-FFF2-40B4-BE49-F238E27FC236}">
                  <a16:creationId xmlns:a16="http://schemas.microsoft.com/office/drawing/2014/main" id="{5B122D93-9830-4131-886A-16CBB3F17B29}"/>
                </a:ext>
              </a:extLst>
            </p:cNvPr>
            <p:cNvSpPr txBox="1"/>
            <p:nvPr/>
          </p:nvSpPr>
          <p:spPr>
            <a:xfrm>
              <a:off x="4253932" y="4066004"/>
              <a:ext cx="3220850" cy="461665"/>
            </a:xfrm>
            <a:prstGeom prst="rect">
              <a:avLst/>
            </a:prstGeom>
            <a:noFill/>
          </p:spPr>
          <p:txBody>
            <a:bodyPr wrap="square" rtlCol="0">
              <a:spAutoFit/>
            </a:bodyPr>
            <a:lstStyle/>
            <a:p>
              <a:r>
                <a:rPr lang="en-US" altLang="zh-CN" sz="2400" b="1" spc="200" dirty="0">
                  <a:solidFill>
                    <a:schemeClr val="tx1">
                      <a:lumMod val="75000"/>
                      <a:lumOff val="25000"/>
                    </a:schemeClr>
                  </a:solidFill>
                  <a:ea typeface="微软雅黑" panose="020B0503020204020204" pitchFamily="34" charset="-122"/>
                </a:rPr>
                <a:t>Non-IID</a:t>
              </a:r>
              <a:endParaRPr lang="zh-CN" altLang="en-US" sz="2400" b="1" spc="200" dirty="0">
                <a:solidFill>
                  <a:schemeClr val="tx1">
                    <a:lumMod val="75000"/>
                    <a:lumOff val="25000"/>
                  </a:schemeClr>
                </a:solidFill>
                <a:ea typeface="微软雅黑" panose="020B0503020204020204" pitchFamily="34" charset="-122"/>
              </a:endParaRPr>
            </a:p>
          </p:txBody>
        </p:sp>
        <p:sp>
          <p:nvSpPr>
            <p:cNvPr id="32" name="文本框 31">
              <a:extLst>
                <a:ext uri="{FF2B5EF4-FFF2-40B4-BE49-F238E27FC236}">
                  <a16:creationId xmlns:a16="http://schemas.microsoft.com/office/drawing/2014/main" id="{5E02492D-66B2-4D59-9B1D-A1740FF47339}"/>
                </a:ext>
              </a:extLst>
            </p:cNvPr>
            <p:cNvSpPr txBox="1"/>
            <p:nvPr/>
          </p:nvSpPr>
          <p:spPr>
            <a:xfrm>
              <a:off x="4253932" y="2289758"/>
              <a:ext cx="3972600" cy="461665"/>
            </a:xfrm>
            <a:prstGeom prst="rect">
              <a:avLst/>
            </a:prstGeom>
            <a:noFill/>
          </p:spPr>
          <p:txBody>
            <a:bodyPr wrap="square" rtlCol="0">
              <a:spAutoFit/>
            </a:bodyPr>
            <a:lstStyle/>
            <a:p>
              <a:r>
                <a:rPr lang="en-US" altLang="zh-CN" sz="2400" b="1" spc="200" dirty="0">
                  <a:solidFill>
                    <a:schemeClr val="tx1">
                      <a:lumMod val="75000"/>
                      <a:lumOff val="25000"/>
                    </a:schemeClr>
                  </a:solidFill>
                  <a:ea typeface="微软雅黑" panose="020B0503020204020204" pitchFamily="34" charset="-122"/>
                </a:rPr>
                <a:t>Graph Learning</a:t>
              </a:r>
              <a:endParaRPr lang="zh-CN" altLang="en-US" sz="2400" b="1" spc="200" dirty="0">
                <a:solidFill>
                  <a:schemeClr val="tx1">
                    <a:lumMod val="75000"/>
                    <a:lumOff val="25000"/>
                  </a:schemeClr>
                </a:solidFill>
                <a:ea typeface="微软雅黑" panose="020B0503020204020204" pitchFamily="34" charset="-122"/>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AB0C3B0C-A9ED-4A89-8D8B-D43F311C7EA5}"/>
              </a:ext>
            </a:extLst>
          </p:cNvPr>
          <p:cNvSpPr txBox="1"/>
          <p:nvPr/>
        </p:nvSpPr>
        <p:spPr>
          <a:xfrm>
            <a:off x="4826849" y="3194863"/>
            <a:ext cx="4144876" cy="461665"/>
          </a:xfrm>
          <a:prstGeom prst="rect">
            <a:avLst/>
          </a:prstGeom>
          <a:noFill/>
        </p:spPr>
        <p:txBody>
          <a:bodyPr wrap="square" rtlCol="0">
            <a:spAutoFit/>
          </a:bodyPr>
          <a:lstStyle/>
          <a:p>
            <a:r>
              <a:rPr lang="en-US" altLang="zh-CN" sz="2400" b="1" spc="200" dirty="0">
                <a:solidFill>
                  <a:schemeClr val="tx1">
                    <a:lumMod val="75000"/>
                    <a:lumOff val="25000"/>
                  </a:schemeClr>
                </a:solidFill>
                <a:ea typeface="微软雅黑" panose="020B0503020204020204" pitchFamily="34" charset="-122"/>
              </a:rPr>
              <a:t>Federated Graph Learning</a:t>
            </a:r>
          </a:p>
        </p:txBody>
      </p:sp>
    </p:spTree>
    <p:extLst>
      <p:ext uri="{BB962C8B-B14F-4D97-AF65-F5344CB8AC3E}">
        <p14:creationId xmlns:p14="http://schemas.microsoft.com/office/powerpoint/2010/main" val="820508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31" name="文本框 30">
            <a:extLst>
              <a:ext uri="{FF2B5EF4-FFF2-40B4-BE49-F238E27FC236}">
                <a16:creationId xmlns:a16="http://schemas.microsoft.com/office/drawing/2014/main" id="{69D06273-CB20-47D2-B42A-B5D5240D26F8}"/>
              </a:ext>
            </a:extLst>
          </p:cNvPr>
          <p:cNvSpPr txBox="1"/>
          <p:nvPr/>
        </p:nvSpPr>
        <p:spPr>
          <a:xfrm>
            <a:off x="455246" y="1303646"/>
            <a:ext cx="5952422" cy="1428211"/>
          </a:xfrm>
          <a:prstGeom prst="rect">
            <a:avLst/>
          </a:prstGeom>
          <a:noFill/>
        </p:spPr>
        <p:txBody>
          <a:bodyPr wrap="square" rtlCol="0">
            <a:spAutoFit/>
          </a:bodyPr>
          <a:lstStyle/>
          <a:p>
            <a:pPr marL="800100" lvl="1" indent="-342900">
              <a:lnSpc>
                <a:spcPct val="150000"/>
              </a:lnSpc>
              <a:buFont typeface="Wingdings" panose="05000000000000000000" pitchFamily="2" charset="2"/>
              <a:buChar char="n"/>
            </a:pPr>
            <a:r>
              <a:rPr lang="zh-CN" altLang="en-US" sz="2000" b="1" dirty="0">
                <a:solidFill>
                  <a:schemeClr val="accent1"/>
                </a:solidFill>
                <a:latin typeface="Calibri" panose="020F0502020204030204" pitchFamily="34" charset="0"/>
                <a:ea typeface="微软雅黑" panose="020B0503020204020204" pitchFamily="34" charset="-122"/>
              </a:rPr>
              <a:t>分子图</a:t>
            </a:r>
            <a:endParaRPr lang="en-US" altLang="zh-CN" sz="2000" b="1" dirty="0">
              <a:solidFill>
                <a:schemeClr val="accent1"/>
              </a:solidFill>
              <a:latin typeface="Calibri" panose="020F0502020204030204" pitchFamily="34" charset="0"/>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sz="2000" b="1" dirty="0">
                <a:solidFill>
                  <a:schemeClr val="accent1"/>
                </a:solidFill>
                <a:latin typeface="Calibri" panose="020F0502020204030204" pitchFamily="34" charset="0"/>
                <a:ea typeface="微软雅黑" panose="020B0503020204020204" pitchFamily="34" charset="-122"/>
              </a:rPr>
              <a:t>引文网络</a:t>
            </a:r>
            <a:endParaRPr lang="en-US" altLang="zh-CN" sz="2000" b="1" dirty="0">
              <a:solidFill>
                <a:schemeClr val="accent1"/>
              </a:solidFill>
              <a:latin typeface="Calibri" panose="020F0502020204030204" pitchFamily="34" charset="0"/>
              <a:ea typeface="微软雅黑" panose="020B0503020204020204" pitchFamily="34" charset="-122"/>
            </a:endParaRPr>
          </a:p>
          <a:p>
            <a:pPr marL="800100" lvl="1" indent="-342900">
              <a:lnSpc>
                <a:spcPct val="150000"/>
              </a:lnSpc>
              <a:buFont typeface="Wingdings" panose="05000000000000000000" pitchFamily="2" charset="2"/>
              <a:buChar char="n"/>
            </a:pPr>
            <a:r>
              <a:rPr lang="zh-CN" altLang="en-US" sz="2000" b="1" dirty="0">
                <a:solidFill>
                  <a:schemeClr val="accent1"/>
                </a:solidFill>
                <a:latin typeface="Calibri" panose="020F0502020204030204" pitchFamily="34" charset="0"/>
                <a:ea typeface="微软雅黑" panose="020B0503020204020204" pitchFamily="34" charset="-122"/>
              </a:rPr>
              <a:t>推荐系统</a:t>
            </a:r>
            <a:endParaRPr lang="en-US" altLang="zh-CN" sz="2400" b="1" dirty="0">
              <a:solidFill>
                <a:schemeClr val="accent1"/>
              </a:solidFill>
              <a:latin typeface="Calibri" panose="020F0502020204030204" pitchFamily="34" charset="0"/>
              <a:ea typeface="微软雅黑" panose="020B0503020204020204" pitchFamily="34" charset="-122"/>
            </a:endParaRPr>
          </a:p>
        </p:txBody>
      </p:sp>
      <p:pic>
        <p:nvPicPr>
          <p:cNvPr id="26" name="object 26">
            <a:extLst>
              <a:ext uri="{FF2B5EF4-FFF2-40B4-BE49-F238E27FC236}">
                <a16:creationId xmlns:a16="http://schemas.microsoft.com/office/drawing/2014/main" id="{8853CEF6-25A5-4CC6-94FD-9E68FB2F6579}"/>
              </a:ext>
            </a:extLst>
          </p:cNvPr>
          <p:cNvPicPr/>
          <p:nvPr/>
        </p:nvPicPr>
        <p:blipFill>
          <a:blip r:embed="rId3" cstate="print"/>
          <a:stretch>
            <a:fillRect/>
          </a:stretch>
        </p:blipFill>
        <p:spPr>
          <a:xfrm>
            <a:off x="565229" y="3244940"/>
            <a:ext cx="3055201" cy="1880365"/>
          </a:xfrm>
          <a:prstGeom prst="rect">
            <a:avLst/>
          </a:prstGeom>
        </p:spPr>
      </p:pic>
      <p:pic>
        <p:nvPicPr>
          <p:cNvPr id="27" name="object 11">
            <a:extLst>
              <a:ext uri="{FF2B5EF4-FFF2-40B4-BE49-F238E27FC236}">
                <a16:creationId xmlns:a16="http://schemas.microsoft.com/office/drawing/2014/main" id="{82A61D1D-523C-49BD-9816-7EBCE72658CD}"/>
              </a:ext>
            </a:extLst>
          </p:cNvPr>
          <p:cNvPicPr/>
          <p:nvPr/>
        </p:nvPicPr>
        <p:blipFill>
          <a:blip r:embed="rId4" cstate="print"/>
          <a:stretch>
            <a:fillRect/>
          </a:stretch>
        </p:blipFill>
        <p:spPr>
          <a:xfrm>
            <a:off x="5289992" y="1022220"/>
            <a:ext cx="1891283" cy="1741932"/>
          </a:xfrm>
          <a:prstGeom prst="rect">
            <a:avLst/>
          </a:prstGeom>
        </p:spPr>
      </p:pic>
      <p:pic>
        <p:nvPicPr>
          <p:cNvPr id="28" name="object 27">
            <a:extLst>
              <a:ext uri="{FF2B5EF4-FFF2-40B4-BE49-F238E27FC236}">
                <a16:creationId xmlns:a16="http://schemas.microsoft.com/office/drawing/2014/main" id="{B40239E3-E962-4121-BDD7-800F1CA0785A}"/>
              </a:ext>
            </a:extLst>
          </p:cNvPr>
          <p:cNvPicPr/>
          <p:nvPr/>
        </p:nvPicPr>
        <p:blipFill>
          <a:blip r:embed="rId5" cstate="print"/>
          <a:stretch>
            <a:fillRect/>
          </a:stretch>
        </p:blipFill>
        <p:spPr>
          <a:xfrm>
            <a:off x="3927108" y="2984066"/>
            <a:ext cx="4506596" cy="2932456"/>
          </a:xfrm>
          <a:prstGeom prst="rect">
            <a:avLst/>
          </a:prstGeom>
        </p:spPr>
      </p:pic>
      <p:sp>
        <p:nvSpPr>
          <p:cNvPr id="8" name="文本框 7">
            <a:extLst>
              <a:ext uri="{FF2B5EF4-FFF2-40B4-BE49-F238E27FC236}">
                <a16:creationId xmlns:a16="http://schemas.microsoft.com/office/drawing/2014/main" id="{19F9167D-34B5-4B00-9F39-8FF725DD5B70}"/>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sp>
        <p:nvSpPr>
          <p:cNvPr id="13" name="object 25">
            <a:extLst>
              <a:ext uri="{FF2B5EF4-FFF2-40B4-BE49-F238E27FC236}">
                <a16:creationId xmlns:a16="http://schemas.microsoft.com/office/drawing/2014/main" id="{6948E9D2-BB48-4AD7-A84B-6670D8BAC157}"/>
              </a:ext>
            </a:extLst>
          </p:cNvPr>
          <p:cNvSpPr txBox="1"/>
          <p:nvPr/>
        </p:nvSpPr>
        <p:spPr>
          <a:xfrm>
            <a:off x="875262" y="911488"/>
            <a:ext cx="6639635" cy="44371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en-US" sz="2800" b="1" dirty="0">
                <a:solidFill>
                  <a:srgbClr val="44546A"/>
                </a:solidFill>
                <a:latin typeface="Calibri" panose="020F0502020204030204" pitchFamily="34" charset="0"/>
                <a:cs typeface="Calibri" panose="020F0502020204030204" pitchFamily="34" charset="0"/>
              </a:rPr>
              <a:t>Graph-structured</a:t>
            </a:r>
            <a:r>
              <a:rPr lang="en-US" sz="2800" b="1" spc="-40" dirty="0">
                <a:solidFill>
                  <a:srgbClr val="44546A"/>
                </a:solidFill>
                <a:latin typeface="Calibri" panose="020F0502020204030204" pitchFamily="34" charset="0"/>
                <a:cs typeface="Calibri" panose="020F0502020204030204" pitchFamily="34" charset="0"/>
              </a:rPr>
              <a:t> </a:t>
            </a:r>
            <a:r>
              <a:rPr lang="en-US" sz="2800" b="1" dirty="0">
                <a:solidFill>
                  <a:srgbClr val="44546A"/>
                </a:solidFill>
                <a:latin typeface="Calibri" panose="020F0502020204030204" pitchFamily="34" charset="0"/>
                <a:cs typeface="Calibri" panose="020F0502020204030204" pitchFamily="34" charset="0"/>
              </a:rPr>
              <a:t>Data</a:t>
            </a:r>
          </a:p>
        </p:txBody>
      </p:sp>
      <p:grpSp>
        <p:nvGrpSpPr>
          <p:cNvPr id="14" name="object 21">
            <a:extLst>
              <a:ext uri="{FF2B5EF4-FFF2-40B4-BE49-F238E27FC236}">
                <a16:creationId xmlns:a16="http://schemas.microsoft.com/office/drawing/2014/main" id="{4B3FF7BB-BB8B-4DE1-B79B-37F6E9E7EA02}"/>
              </a:ext>
            </a:extLst>
          </p:cNvPr>
          <p:cNvGrpSpPr/>
          <p:nvPr/>
        </p:nvGrpSpPr>
        <p:grpSpPr>
          <a:xfrm>
            <a:off x="455246" y="1012935"/>
            <a:ext cx="374904" cy="381000"/>
            <a:chOff x="569976" y="1121663"/>
            <a:chExt cx="374904" cy="381000"/>
          </a:xfrm>
        </p:grpSpPr>
        <p:pic>
          <p:nvPicPr>
            <p:cNvPr id="15" name="object 22">
              <a:extLst>
                <a:ext uri="{FF2B5EF4-FFF2-40B4-BE49-F238E27FC236}">
                  <a16:creationId xmlns:a16="http://schemas.microsoft.com/office/drawing/2014/main" id="{FC230142-6259-4B2C-948E-E7A9EC9F282A}"/>
                </a:ext>
              </a:extLst>
            </p:cNvPr>
            <p:cNvPicPr/>
            <p:nvPr/>
          </p:nvPicPr>
          <p:blipFill>
            <a:blip r:embed="rId6" cstate="print"/>
            <a:stretch>
              <a:fillRect/>
            </a:stretch>
          </p:blipFill>
          <p:spPr>
            <a:xfrm>
              <a:off x="569976" y="1121663"/>
              <a:ext cx="374904" cy="381000"/>
            </a:xfrm>
            <a:prstGeom prst="rect">
              <a:avLst/>
            </a:prstGeom>
          </p:spPr>
        </p:pic>
        <p:sp>
          <p:nvSpPr>
            <p:cNvPr id="16" name="object 23">
              <a:extLst>
                <a:ext uri="{FF2B5EF4-FFF2-40B4-BE49-F238E27FC236}">
                  <a16:creationId xmlns:a16="http://schemas.microsoft.com/office/drawing/2014/main" id="{BE4CC8BF-1A96-42A6-B117-AE456243E060}"/>
                </a:ext>
              </a:extLst>
            </p:cNvPr>
            <p:cNvSpPr/>
            <p:nvPr/>
          </p:nvSpPr>
          <p:spPr>
            <a:xfrm>
              <a:off x="621032" y="1136149"/>
              <a:ext cx="272415" cy="276225"/>
            </a:xfrm>
            <a:custGeom>
              <a:avLst/>
              <a:gdLst/>
              <a:ahLst/>
              <a:cxnLst/>
              <a:rect l="l" t="t" r="r" b="b"/>
              <a:pathLst>
                <a:path w="272415" h="276225">
                  <a:moveTo>
                    <a:pt x="266096" y="0"/>
                  </a:moveTo>
                  <a:lnTo>
                    <a:pt x="6141" y="0"/>
                  </a:lnTo>
                  <a:lnTo>
                    <a:pt x="0" y="6141"/>
                  </a:lnTo>
                  <a:lnTo>
                    <a:pt x="0" y="269934"/>
                  </a:lnTo>
                  <a:lnTo>
                    <a:pt x="6141" y="276076"/>
                  </a:lnTo>
                  <a:lnTo>
                    <a:pt x="266096" y="276076"/>
                  </a:lnTo>
                  <a:lnTo>
                    <a:pt x="272237" y="269934"/>
                  </a:lnTo>
                  <a:lnTo>
                    <a:pt x="272237" y="13718"/>
                  </a:lnTo>
                  <a:lnTo>
                    <a:pt x="272237" y="6141"/>
                  </a:lnTo>
                  <a:lnTo>
                    <a:pt x="266096" y="0"/>
                  </a:lnTo>
                  <a:close/>
                </a:path>
              </a:pathLst>
            </a:custGeom>
            <a:solidFill>
              <a:srgbClr val="0070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403067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5</a:t>
            </a:fld>
            <a:endParaRPr lang="zh-CN" altLang="en-US"/>
          </a:p>
        </p:txBody>
      </p:sp>
      <p:pic>
        <p:nvPicPr>
          <p:cNvPr id="15" name="内容占位符 6" descr="图形用户界面&#10;&#10;中度可信度描述已自动生成">
            <a:extLst>
              <a:ext uri="{FF2B5EF4-FFF2-40B4-BE49-F238E27FC236}">
                <a16:creationId xmlns:a16="http://schemas.microsoft.com/office/drawing/2014/main" id="{C86BFF19-9017-49E1-B945-CA8B13DA996B}"/>
              </a:ext>
            </a:extLst>
          </p:cNvPr>
          <p:cNvPicPr>
            <a:picLocks noChangeAspect="1"/>
          </p:cNvPicPr>
          <p:nvPr/>
        </p:nvPicPr>
        <p:blipFill>
          <a:blip r:embed="rId3"/>
          <a:stretch>
            <a:fillRect/>
          </a:stretch>
        </p:blipFill>
        <p:spPr>
          <a:xfrm>
            <a:off x="4289480" y="1437119"/>
            <a:ext cx="4572000" cy="1898853"/>
          </a:xfrm>
          <a:prstGeom prst="rect">
            <a:avLst/>
          </a:prstGeom>
        </p:spPr>
      </p:pic>
      <p:sp>
        <p:nvSpPr>
          <p:cNvPr id="18" name="文本框 17">
            <a:extLst>
              <a:ext uri="{FF2B5EF4-FFF2-40B4-BE49-F238E27FC236}">
                <a16:creationId xmlns:a16="http://schemas.microsoft.com/office/drawing/2014/main" id="{05B052C3-BF9F-4D63-AB61-461BB49401DF}"/>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pic>
        <p:nvPicPr>
          <p:cNvPr id="3" name="图片 2" descr="图片包含 图形用户界面&#10;&#10;描述已自动生成">
            <a:extLst>
              <a:ext uri="{FF2B5EF4-FFF2-40B4-BE49-F238E27FC236}">
                <a16:creationId xmlns:a16="http://schemas.microsoft.com/office/drawing/2014/main" id="{8D11ED4E-5965-37F4-95D8-E6FF22450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5435" y="3813775"/>
            <a:ext cx="5259994" cy="2132737"/>
          </a:xfrm>
          <a:prstGeom prst="rect">
            <a:avLst/>
          </a:prstGeom>
        </p:spPr>
      </p:pic>
      <p:sp>
        <p:nvSpPr>
          <p:cNvPr id="5" name="文本框 4">
            <a:extLst>
              <a:ext uri="{FF2B5EF4-FFF2-40B4-BE49-F238E27FC236}">
                <a16:creationId xmlns:a16="http://schemas.microsoft.com/office/drawing/2014/main" id="{EEF69A78-A6BF-0807-DD53-F13810B96401}"/>
              </a:ext>
            </a:extLst>
          </p:cNvPr>
          <p:cNvSpPr txBox="1"/>
          <p:nvPr/>
        </p:nvSpPr>
        <p:spPr>
          <a:xfrm>
            <a:off x="131445" y="3998601"/>
            <a:ext cx="4572000" cy="1294585"/>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zh-CN" altLang="en-US" sz="1800" b="1" dirty="0">
                <a:solidFill>
                  <a:srgbClr val="FF0000"/>
                </a:solidFill>
                <a:latin typeface="Calibri" panose="020F0502020204030204" pitchFamily="34" charset="0"/>
                <a:ea typeface="微软雅黑" panose="020B0503020204020204" pitchFamily="34" charset="-122"/>
              </a:rPr>
              <a:t>获取</a:t>
            </a:r>
            <a:r>
              <a:rPr lang="zh-CN" altLang="en-US" sz="1800" b="1" dirty="0">
                <a:solidFill>
                  <a:schemeClr val="accent1"/>
                </a:solidFill>
                <a:latin typeface="Calibri" panose="020F0502020204030204" pitchFamily="34" charset="0"/>
                <a:ea typeface="微软雅黑" panose="020B0503020204020204" pitchFamily="34" charset="-122"/>
              </a:rPr>
              <a:t>邻居节点信息</a:t>
            </a:r>
            <a:endParaRPr lang="en-US" altLang="zh-CN" sz="1800" b="1" dirty="0">
              <a:solidFill>
                <a:schemeClr val="accent1"/>
              </a:solidFill>
              <a:latin typeface="Calibri" panose="020F0502020204030204" pitchFamily="34" charset="0"/>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800" b="1" dirty="0">
                <a:solidFill>
                  <a:srgbClr val="FF0000"/>
                </a:solidFill>
                <a:latin typeface="Calibri" panose="020F0502020204030204" pitchFamily="34" charset="0"/>
                <a:ea typeface="微软雅黑" panose="020B0503020204020204" pitchFamily="34" charset="-122"/>
              </a:rPr>
              <a:t>聚合</a:t>
            </a:r>
            <a:r>
              <a:rPr lang="zh-CN" altLang="en-US" sz="1800" b="1" dirty="0">
                <a:solidFill>
                  <a:schemeClr val="accent1"/>
                </a:solidFill>
                <a:latin typeface="Calibri" panose="020F0502020204030204" pitchFamily="34" charset="0"/>
                <a:ea typeface="微软雅黑" panose="020B0503020204020204" pitchFamily="34" charset="-122"/>
              </a:rPr>
              <a:t>邻居节点信息</a:t>
            </a:r>
            <a:endParaRPr lang="en-US" altLang="zh-CN" sz="1800" b="1" dirty="0">
              <a:solidFill>
                <a:schemeClr val="accent1"/>
              </a:solidFill>
              <a:latin typeface="Calibri" panose="020F0502020204030204" pitchFamily="34" charset="0"/>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800" b="1" dirty="0">
                <a:solidFill>
                  <a:srgbClr val="FF0000"/>
                </a:solidFill>
                <a:latin typeface="Calibri" panose="020F0502020204030204" pitchFamily="34" charset="0"/>
                <a:ea typeface="微软雅黑" panose="020B0503020204020204" pitchFamily="34" charset="-122"/>
              </a:rPr>
              <a:t>更新</a:t>
            </a:r>
            <a:r>
              <a:rPr lang="zh-CN" altLang="en-US" sz="1800" b="1" dirty="0">
                <a:solidFill>
                  <a:schemeClr val="accent1"/>
                </a:solidFill>
                <a:latin typeface="Calibri" panose="020F0502020204030204" pitchFamily="34" charset="0"/>
                <a:ea typeface="微软雅黑" panose="020B0503020204020204" pitchFamily="34" charset="-122"/>
              </a:rPr>
              <a:t>中心节点信息</a:t>
            </a:r>
            <a:endParaRPr lang="en-US" altLang="zh-CN" sz="1800" b="1" dirty="0">
              <a:solidFill>
                <a:schemeClr val="accent1"/>
              </a:solidFill>
              <a:latin typeface="Calibri" panose="020F0502020204030204" pitchFamily="34" charset="0"/>
              <a:ea typeface="微软雅黑" panose="020B0503020204020204" pitchFamily="34" charset="-122"/>
            </a:endParaRPr>
          </a:p>
        </p:txBody>
      </p:sp>
      <p:sp>
        <p:nvSpPr>
          <p:cNvPr id="10" name="object 25">
            <a:extLst>
              <a:ext uri="{FF2B5EF4-FFF2-40B4-BE49-F238E27FC236}">
                <a16:creationId xmlns:a16="http://schemas.microsoft.com/office/drawing/2014/main" id="{D4EAAF36-F387-8814-43AE-0B02B4305ECE}"/>
              </a:ext>
            </a:extLst>
          </p:cNvPr>
          <p:cNvSpPr txBox="1"/>
          <p:nvPr/>
        </p:nvSpPr>
        <p:spPr>
          <a:xfrm>
            <a:off x="875262" y="911488"/>
            <a:ext cx="6639635" cy="44371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en-US" sz="2800" b="1" dirty="0">
                <a:solidFill>
                  <a:srgbClr val="44546A"/>
                </a:solidFill>
                <a:latin typeface="Calibri" panose="020F0502020204030204" pitchFamily="34" charset="0"/>
                <a:cs typeface="Calibri" panose="020F0502020204030204" pitchFamily="34" charset="0"/>
              </a:rPr>
              <a:t>Graph </a:t>
            </a:r>
            <a:r>
              <a:rPr lang="en-US" altLang="zh-CN" sz="2800" b="1" dirty="0">
                <a:solidFill>
                  <a:srgbClr val="44546A"/>
                </a:solidFill>
                <a:latin typeface="Calibri" panose="020F0502020204030204" pitchFamily="34" charset="0"/>
                <a:cs typeface="Calibri" panose="020F0502020204030204" pitchFamily="34" charset="0"/>
              </a:rPr>
              <a:t>Neural Network</a:t>
            </a:r>
            <a:endParaRPr lang="en-US" sz="2800" b="1" dirty="0">
              <a:solidFill>
                <a:srgbClr val="44546A"/>
              </a:solidFill>
              <a:latin typeface="Calibri" panose="020F0502020204030204" pitchFamily="34" charset="0"/>
              <a:cs typeface="Calibri" panose="020F0502020204030204" pitchFamily="34" charset="0"/>
            </a:endParaRPr>
          </a:p>
        </p:txBody>
      </p:sp>
      <p:grpSp>
        <p:nvGrpSpPr>
          <p:cNvPr id="11" name="object 21">
            <a:extLst>
              <a:ext uri="{FF2B5EF4-FFF2-40B4-BE49-F238E27FC236}">
                <a16:creationId xmlns:a16="http://schemas.microsoft.com/office/drawing/2014/main" id="{D33D9A3A-E8CF-268C-E518-29D100A56730}"/>
              </a:ext>
            </a:extLst>
          </p:cNvPr>
          <p:cNvGrpSpPr/>
          <p:nvPr/>
        </p:nvGrpSpPr>
        <p:grpSpPr>
          <a:xfrm>
            <a:off x="455246" y="1012935"/>
            <a:ext cx="374904" cy="381000"/>
            <a:chOff x="569976" y="1121663"/>
            <a:chExt cx="374904" cy="381000"/>
          </a:xfrm>
        </p:grpSpPr>
        <p:pic>
          <p:nvPicPr>
            <p:cNvPr id="12" name="object 22">
              <a:extLst>
                <a:ext uri="{FF2B5EF4-FFF2-40B4-BE49-F238E27FC236}">
                  <a16:creationId xmlns:a16="http://schemas.microsoft.com/office/drawing/2014/main" id="{D00D218E-5E99-7369-1EA5-DB146EF23CB4}"/>
                </a:ext>
              </a:extLst>
            </p:cNvPr>
            <p:cNvPicPr/>
            <p:nvPr/>
          </p:nvPicPr>
          <p:blipFill>
            <a:blip r:embed="rId5" cstate="print"/>
            <a:stretch>
              <a:fillRect/>
            </a:stretch>
          </p:blipFill>
          <p:spPr>
            <a:xfrm>
              <a:off x="569976" y="1121663"/>
              <a:ext cx="374904" cy="381000"/>
            </a:xfrm>
            <a:prstGeom prst="rect">
              <a:avLst/>
            </a:prstGeom>
          </p:spPr>
        </p:pic>
        <p:sp>
          <p:nvSpPr>
            <p:cNvPr id="14" name="object 23">
              <a:extLst>
                <a:ext uri="{FF2B5EF4-FFF2-40B4-BE49-F238E27FC236}">
                  <a16:creationId xmlns:a16="http://schemas.microsoft.com/office/drawing/2014/main" id="{3D23A221-960D-880C-8CE0-11467E1BBD11}"/>
                </a:ext>
              </a:extLst>
            </p:cNvPr>
            <p:cNvSpPr/>
            <p:nvPr/>
          </p:nvSpPr>
          <p:spPr>
            <a:xfrm>
              <a:off x="621032" y="1136149"/>
              <a:ext cx="272415" cy="276225"/>
            </a:xfrm>
            <a:custGeom>
              <a:avLst/>
              <a:gdLst/>
              <a:ahLst/>
              <a:cxnLst/>
              <a:rect l="l" t="t" r="r" b="b"/>
              <a:pathLst>
                <a:path w="272415" h="276225">
                  <a:moveTo>
                    <a:pt x="266096" y="0"/>
                  </a:moveTo>
                  <a:lnTo>
                    <a:pt x="6141" y="0"/>
                  </a:lnTo>
                  <a:lnTo>
                    <a:pt x="0" y="6141"/>
                  </a:lnTo>
                  <a:lnTo>
                    <a:pt x="0" y="269934"/>
                  </a:lnTo>
                  <a:lnTo>
                    <a:pt x="6141" y="276076"/>
                  </a:lnTo>
                  <a:lnTo>
                    <a:pt x="266096" y="276076"/>
                  </a:lnTo>
                  <a:lnTo>
                    <a:pt x="272237" y="269934"/>
                  </a:lnTo>
                  <a:lnTo>
                    <a:pt x="272237" y="13718"/>
                  </a:lnTo>
                  <a:lnTo>
                    <a:pt x="272237" y="6141"/>
                  </a:lnTo>
                  <a:lnTo>
                    <a:pt x="266096" y="0"/>
                  </a:lnTo>
                  <a:close/>
                </a:path>
              </a:pathLst>
            </a:custGeom>
            <a:solidFill>
              <a:srgbClr val="0070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7" name="文本框 16">
            <a:extLst>
              <a:ext uri="{FF2B5EF4-FFF2-40B4-BE49-F238E27FC236}">
                <a16:creationId xmlns:a16="http://schemas.microsoft.com/office/drawing/2014/main" id="{C358A80E-784B-5E76-4C14-36367837E14A}"/>
              </a:ext>
            </a:extLst>
          </p:cNvPr>
          <p:cNvSpPr txBox="1"/>
          <p:nvPr/>
        </p:nvSpPr>
        <p:spPr>
          <a:xfrm>
            <a:off x="131445" y="1748357"/>
            <a:ext cx="4572000" cy="1295868"/>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zh-CN" altLang="en-US" sz="1800" b="1" dirty="0">
                <a:latin typeface="Calibri" panose="020F0502020204030204" pitchFamily="34" charset="0"/>
                <a:ea typeface="微软雅黑" panose="020B0503020204020204" pitchFamily="34" charset="-122"/>
              </a:rPr>
              <a:t>节点属性：</a:t>
            </a:r>
            <a:r>
              <a:rPr lang="zh-CN" altLang="en-US" sz="1800" dirty="0">
                <a:latin typeface="Calibri" panose="020F0502020204030204" pitchFamily="34" charset="0"/>
                <a:ea typeface="微软雅黑" panose="020B0503020204020204" pitchFamily="34" charset="-122"/>
              </a:rPr>
              <a:t>节点身份、兴趣爱好</a:t>
            </a:r>
            <a:endParaRPr lang="en-US" altLang="zh-CN" sz="1800" dirty="0">
              <a:latin typeface="Calibri" panose="020F0502020204030204" pitchFamily="34" charset="0"/>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b="1" dirty="0">
                <a:latin typeface="Calibri" panose="020F0502020204030204" pitchFamily="34" charset="0"/>
                <a:ea typeface="微软雅黑" panose="020B0503020204020204" pitchFamily="34" charset="-122"/>
              </a:rPr>
              <a:t>边属性：</a:t>
            </a:r>
            <a:r>
              <a:rPr lang="zh-CN" altLang="en-US" dirty="0">
                <a:latin typeface="Calibri" panose="020F0502020204030204" pitchFamily="34" charset="0"/>
                <a:ea typeface="微软雅黑" panose="020B0503020204020204" pitchFamily="34" charset="-122"/>
              </a:rPr>
              <a:t>好友关系、购买关系</a:t>
            </a:r>
            <a:endParaRPr lang="en-US" altLang="zh-CN" dirty="0">
              <a:latin typeface="Calibri" panose="020F0502020204030204" pitchFamily="34" charset="0"/>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800" b="1" dirty="0">
                <a:latin typeface="Calibri" panose="020F0502020204030204" pitchFamily="34" charset="0"/>
                <a:ea typeface="微软雅黑" panose="020B0503020204020204" pitchFamily="34" charset="-122"/>
              </a:rPr>
              <a:t>全属性：</a:t>
            </a:r>
            <a:r>
              <a:rPr lang="zh-CN" altLang="en-US" sz="1800" dirty="0">
                <a:latin typeface="Calibri" panose="020F0502020204030204" pitchFamily="34" charset="0"/>
                <a:ea typeface="微软雅黑" panose="020B0503020204020204" pitchFamily="34" charset="-122"/>
              </a:rPr>
              <a:t>分子性质</a:t>
            </a:r>
            <a:endParaRPr lang="en-US" altLang="zh-CN" sz="1800"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48977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6</a:t>
            </a:fld>
            <a:endParaRPr lang="zh-CN" altLang="en-US"/>
          </a:p>
        </p:txBody>
      </p:sp>
      <p:sp>
        <p:nvSpPr>
          <p:cNvPr id="18" name="文本框 17">
            <a:extLst>
              <a:ext uri="{FF2B5EF4-FFF2-40B4-BE49-F238E27FC236}">
                <a16:creationId xmlns:a16="http://schemas.microsoft.com/office/drawing/2014/main" id="{05B052C3-BF9F-4D63-AB61-461BB49401DF}"/>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sp>
        <p:nvSpPr>
          <p:cNvPr id="10" name="object 25">
            <a:extLst>
              <a:ext uri="{FF2B5EF4-FFF2-40B4-BE49-F238E27FC236}">
                <a16:creationId xmlns:a16="http://schemas.microsoft.com/office/drawing/2014/main" id="{D4EAAF36-F387-8814-43AE-0B02B4305ECE}"/>
              </a:ext>
            </a:extLst>
          </p:cNvPr>
          <p:cNvSpPr txBox="1"/>
          <p:nvPr/>
        </p:nvSpPr>
        <p:spPr>
          <a:xfrm>
            <a:off x="875262" y="911488"/>
            <a:ext cx="6639635" cy="44371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en-US" sz="2800" b="1" dirty="0">
                <a:solidFill>
                  <a:srgbClr val="44546A"/>
                </a:solidFill>
                <a:latin typeface="Calibri" panose="020F0502020204030204" pitchFamily="34" charset="0"/>
                <a:cs typeface="Calibri" panose="020F0502020204030204" pitchFamily="34" charset="0"/>
              </a:rPr>
              <a:t>Graph </a:t>
            </a:r>
            <a:r>
              <a:rPr lang="en-US" altLang="zh-CN" sz="2800" b="1" dirty="0">
                <a:solidFill>
                  <a:srgbClr val="44546A"/>
                </a:solidFill>
                <a:latin typeface="Calibri" panose="020F0502020204030204" pitchFamily="34" charset="0"/>
                <a:cs typeface="Calibri" panose="020F0502020204030204" pitchFamily="34" charset="0"/>
              </a:rPr>
              <a:t>Classification Tasks</a:t>
            </a:r>
            <a:endParaRPr lang="en-US" sz="2800" b="1" dirty="0">
              <a:solidFill>
                <a:srgbClr val="44546A"/>
              </a:solidFill>
              <a:latin typeface="Calibri" panose="020F0502020204030204" pitchFamily="34" charset="0"/>
              <a:cs typeface="Calibri" panose="020F0502020204030204" pitchFamily="34" charset="0"/>
            </a:endParaRPr>
          </a:p>
        </p:txBody>
      </p:sp>
      <p:grpSp>
        <p:nvGrpSpPr>
          <p:cNvPr id="11" name="object 21">
            <a:extLst>
              <a:ext uri="{FF2B5EF4-FFF2-40B4-BE49-F238E27FC236}">
                <a16:creationId xmlns:a16="http://schemas.microsoft.com/office/drawing/2014/main" id="{D33D9A3A-E8CF-268C-E518-29D100A56730}"/>
              </a:ext>
            </a:extLst>
          </p:cNvPr>
          <p:cNvGrpSpPr/>
          <p:nvPr/>
        </p:nvGrpSpPr>
        <p:grpSpPr>
          <a:xfrm>
            <a:off x="455246" y="1012935"/>
            <a:ext cx="374904" cy="381000"/>
            <a:chOff x="569976" y="1121663"/>
            <a:chExt cx="374904" cy="381000"/>
          </a:xfrm>
        </p:grpSpPr>
        <p:pic>
          <p:nvPicPr>
            <p:cNvPr id="12" name="object 22">
              <a:extLst>
                <a:ext uri="{FF2B5EF4-FFF2-40B4-BE49-F238E27FC236}">
                  <a16:creationId xmlns:a16="http://schemas.microsoft.com/office/drawing/2014/main" id="{D00D218E-5E99-7369-1EA5-DB146EF23CB4}"/>
                </a:ext>
              </a:extLst>
            </p:cNvPr>
            <p:cNvPicPr/>
            <p:nvPr/>
          </p:nvPicPr>
          <p:blipFill>
            <a:blip r:embed="rId3" cstate="print"/>
            <a:stretch>
              <a:fillRect/>
            </a:stretch>
          </p:blipFill>
          <p:spPr>
            <a:xfrm>
              <a:off x="569976" y="1121663"/>
              <a:ext cx="374904" cy="381000"/>
            </a:xfrm>
            <a:prstGeom prst="rect">
              <a:avLst/>
            </a:prstGeom>
          </p:spPr>
        </p:pic>
        <p:sp>
          <p:nvSpPr>
            <p:cNvPr id="14" name="object 23">
              <a:extLst>
                <a:ext uri="{FF2B5EF4-FFF2-40B4-BE49-F238E27FC236}">
                  <a16:creationId xmlns:a16="http://schemas.microsoft.com/office/drawing/2014/main" id="{3D23A221-960D-880C-8CE0-11467E1BBD11}"/>
                </a:ext>
              </a:extLst>
            </p:cNvPr>
            <p:cNvSpPr/>
            <p:nvPr/>
          </p:nvSpPr>
          <p:spPr>
            <a:xfrm>
              <a:off x="621032" y="1136149"/>
              <a:ext cx="272415" cy="276225"/>
            </a:xfrm>
            <a:custGeom>
              <a:avLst/>
              <a:gdLst/>
              <a:ahLst/>
              <a:cxnLst/>
              <a:rect l="l" t="t" r="r" b="b"/>
              <a:pathLst>
                <a:path w="272415" h="276225">
                  <a:moveTo>
                    <a:pt x="266096" y="0"/>
                  </a:moveTo>
                  <a:lnTo>
                    <a:pt x="6141" y="0"/>
                  </a:lnTo>
                  <a:lnTo>
                    <a:pt x="0" y="6141"/>
                  </a:lnTo>
                  <a:lnTo>
                    <a:pt x="0" y="269934"/>
                  </a:lnTo>
                  <a:lnTo>
                    <a:pt x="6141" y="276076"/>
                  </a:lnTo>
                  <a:lnTo>
                    <a:pt x="266096" y="276076"/>
                  </a:lnTo>
                  <a:lnTo>
                    <a:pt x="272237" y="269934"/>
                  </a:lnTo>
                  <a:lnTo>
                    <a:pt x="272237" y="13718"/>
                  </a:lnTo>
                  <a:lnTo>
                    <a:pt x="272237" y="6141"/>
                  </a:lnTo>
                  <a:lnTo>
                    <a:pt x="266096" y="0"/>
                  </a:lnTo>
                  <a:close/>
                </a:path>
              </a:pathLst>
            </a:custGeom>
            <a:solidFill>
              <a:srgbClr val="0070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7" name="图片 6" descr="图表, 折线图&#10;&#10;描述已自动生成">
            <a:extLst>
              <a:ext uri="{FF2B5EF4-FFF2-40B4-BE49-F238E27FC236}">
                <a16:creationId xmlns:a16="http://schemas.microsoft.com/office/drawing/2014/main" id="{6ACEB109-4BE5-FB54-D62A-8279C0C74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1058" y="1602166"/>
            <a:ext cx="6321884" cy="1340305"/>
          </a:xfrm>
          <a:prstGeom prst="rect">
            <a:avLst/>
          </a:prstGeom>
        </p:spPr>
      </p:pic>
      <p:pic>
        <p:nvPicPr>
          <p:cNvPr id="28" name="图形 27">
            <a:extLst>
              <a:ext uri="{FF2B5EF4-FFF2-40B4-BE49-F238E27FC236}">
                <a16:creationId xmlns:a16="http://schemas.microsoft.com/office/drawing/2014/main" id="{0EF41073-BD70-3E5C-79F9-71BD05A036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21641" y="3429000"/>
            <a:ext cx="4844266" cy="2175590"/>
          </a:xfrm>
          <a:prstGeom prst="rect">
            <a:avLst/>
          </a:prstGeom>
        </p:spPr>
      </p:pic>
      <p:sp>
        <p:nvSpPr>
          <p:cNvPr id="29" name="object 25">
            <a:extLst>
              <a:ext uri="{FF2B5EF4-FFF2-40B4-BE49-F238E27FC236}">
                <a16:creationId xmlns:a16="http://schemas.microsoft.com/office/drawing/2014/main" id="{6A2584D7-4659-6E5F-6F50-D924929E1498}"/>
              </a:ext>
            </a:extLst>
          </p:cNvPr>
          <p:cNvSpPr txBox="1"/>
          <p:nvPr/>
        </p:nvSpPr>
        <p:spPr>
          <a:xfrm>
            <a:off x="875262" y="3396550"/>
            <a:ext cx="2022050" cy="2409634"/>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25000"/>
              </a:lnSpc>
              <a:spcBef>
                <a:spcPts val="100"/>
              </a:spcBef>
            </a:pPr>
            <a:r>
              <a:rPr lang="zh-CN" altLang="en-US" b="1" dirty="0">
                <a:solidFill>
                  <a:schemeClr val="accent1"/>
                </a:solidFill>
                <a:latin typeface="Calibri" panose="020F0502020204030204" pitchFamily="34" charset="0"/>
                <a:cs typeface="Calibri" panose="020F0502020204030204" pitchFamily="34" charset="0"/>
              </a:rPr>
              <a:t>数据孤岛：</a:t>
            </a:r>
            <a:r>
              <a:rPr lang="zh-CN" altLang="en-US" dirty="0"/>
              <a:t>由于商业竞争或隐私问题，这些数据所有者一般不愿意共享数据，该问题使得集中式环境下的训练变得不可行</a:t>
            </a:r>
            <a:endParaRPr lang="en-US" dirty="0"/>
          </a:p>
        </p:txBody>
      </p:sp>
    </p:spTree>
    <p:extLst>
      <p:ext uri="{BB962C8B-B14F-4D97-AF65-F5344CB8AC3E}">
        <p14:creationId xmlns:p14="http://schemas.microsoft.com/office/powerpoint/2010/main" val="2545998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7</a:t>
            </a:fld>
            <a:endParaRPr lang="zh-CN" altLang="en-US"/>
          </a:p>
        </p:txBody>
      </p:sp>
      <p:sp>
        <p:nvSpPr>
          <p:cNvPr id="8" name="文本框 7">
            <a:extLst>
              <a:ext uri="{FF2B5EF4-FFF2-40B4-BE49-F238E27FC236}">
                <a16:creationId xmlns:a16="http://schemas.microsoft.com/office/drawing/2014/main" id="{19F9167D-34B5-4B00-9F39-8FF725DD5B70}"/>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sp>
        <p:nvSpPr>
          <p:cNvPr id="13" name="object 25">
            <a:extLst>
              <a:ext uri="{FF2B5EF4-FFF2-40B4-BE49-F238E27FC236}">
                <a16:creationId xmlns:a16="http://schemas.microsoft.com/office/drawing/2014/main" id="{6948E9D2-BB48-4AD7-A84B-6670D8BAC157}"/>
              </a:ext>
            </a:extLst>
          </p:cNvPr>
          <p:cNvSpPr txBox="1"/>
          <p:nvPr/>
        </p:nvSpPr>
        <p:spPr>
          <a:xfrm>
            <a:off x="875262" y="911488"/>
            <a:ext cx="6639635" cy="44371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en-US" sz="2800" b="1" dirty="0">
                <a:solidFill>
                  <a:srgbClr val="44546A"/>
                </a:solidFill>
                <a:latin typeface="Calibri" panose="020F0502020204030204" pitchFamily="34" charset="0"/>
                <a:cs typeface="Calibri" panose="020F0502020204030204" pitchFamily="34" charset="0"/>
              </a:rPr>
              <a:t>Federated Learning</a:t>
            </a:r>
          </a:p>
        </p:txBody>
      </p:sp>
      <p:grpSp>
        <p:nvGrpSpPr>
          <p:cNvPr id="14" name="object 21">
            <a:extLst>
              <a:ext uri="{FF2B5EF4-FFF2-40B4-BE49-F238E27FC236}">
                <a16:creationId xmlns:a16="http://schemas.microsoft.com/office/drawing/2014/main" id="{4B3FF7BB-BB8B-4DE1-B79B-37F6E9E7EA02}"/>
              </a:ext>
            </a:extLst>
          </p:cNvPr>
          <p:cNvGrpSpPr/>
          <p:nvPr/>
        </p:nvGrpSpPr>
        <p:grpSpPr>
          <a:xfrm>
            <a:off x="455246" y="1012935"/>
            <a:ext cx="374904" cy="381000"/>
            <a:chOff x="569976" y="1121663"/>
            <a:chExt cx="374904" cy="381000"/>
          </a:xfrm>
        </p:grpSpPr>
        <p:pic>
          <p:nvPicPr>
            <p:cNvPr id="15" name="object 22">
              <a:extLst>
                <a:ext uri="{FF2B5EF4-FFF2-40B4-BE49-F238E27FC236}">
                  <a16:creationId xmlns:a16="http://schemas.microsoft.com/office/drawing/2014/main" id="{FC230142-6259-4B2C-948E-E7A9EC9F282A}"/>
                </a:ext>
              </a:extLst>
            </p:cNvPr>
            <p:cNvPicPr/>
            <p:nvPr/>
          </p:nvPicPr>
          <p:blipFill>
            <a:blip r:embed="rId3" cstate="print"/>
            <a:stretch>
              <a:fillRect/>
            </a:stretch>
          </p:blipFill>
          <p:spPr>
            <a:xfrm>
              <a:off x="569976" y="1121663"/>
              <a:ext cx="374904" cy="381000"/>
            </a:xfrm>
            <a:prstGeom prst="rect">
              <a:avLst/>
            </a:prstGeom>
          </p:spPr>
        </p:pic>
        <p:sp>
          <p:nvSpPr>
            <p:cNvPr id="16" name="object 23">
              <a:extLst>
                <a:ext uri="{FF2B5EF4-FFF2-40B4-BE49-F238E27FC236}">
                  <a16:creationId xmlns:a16="http://schemas.microsoft.com/office/drawing/2014/main" id="{BE4CC8BF-1A96-42A6-B117-AE456243E060}"/>
                </a:ext>
              </a:extLst>
            </p:cNvPr>
            <p:cNvSpPr/>
            <p:nvPr/>
          </p:nvSpPr>
          <p:spPr>
            <a:xfrm>
              <a:off x="621032" y="1136149"/>
              <a:ext cx="272415" cy="276225"/>
            </a:xfrm>
            <a:custGeom>
              <a:avLst/>
              <a:gdLst/>
              <a:ahLst/>
              <a:cxnLst/>
              <a:rect l="l" t="t" r="r" b="b"/>
              <a:pathLst>
                <a:path w="272415" h="276225">
                  <a:moveTo>
                    <a:pt x="266096" y="0"/>
                  </a:moveTo>
                  <a:lnTo>
                    <a:pt x="6141" y="0"/>
                  </a:lnTo>
                  <a:lnTo>
                    <a:pt x="0" y="6141"/>
                  </a:lnTo>
                  <a:lnTo>
                    <a:pt x="0" y="269934"/>
                  </a:lnTo>
                  <a:lnTo>
                    <a:pt x="6141" y="276076"/>
                  </a:lnTo>
                  <a:lnTo>
                    <a:pt x="266096" y="276076"/>
                  </a:lnTo>
                  <a:lnTo>
                    <a:pt x="272237" y="269934"/>
                  </a:lnTo>
                  <a:lnTo>
                    <a:pt x="272237" y="13718"/>
                  </a:lnTo>
                  <a:lnTo>
                    <a:pt x="272237" y="6141"/>
                  </a:lnTo>
                  <a:lnTo>
                    <a:pt x="266096" y="0"/>
                  </a:lnTo>
                  <a:close/>
                </a:path>
              </a:pathLst>
            </a:custGeom>
            <a:solidFill>
              <a:srgbClr val="0070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0" name="文本框 49">
            <a:extLst>
              <a:ext uri="{FF2B5EF4-FFF2-40B4-BE49-F238E27FC236}">
                <a16:creationId xmlns:a16="http://schemas.microsoft.com/office/drawing/2014/main" id="{13788082-BF3C-94A1-6ADB-E7AA95F0E873}"/>
              </a:ext>
            </a:extLst>
          </p:cNvPr>
          <p:cNvSpPr txBox="1"/>
          <p:nvPr/>
        </p:nvSpPr>
        <p:spPr>
          <a:xfrm>
            <a:off x="5353421" y="1544033"/>
            <a:ext cx="3561979" cy="3469283"/>
          </a:xfrm>
          <a:prstGeom prst="rect">
            <a:avLst/>
          </a:prstGeom>
          <a:noFill/>
        </p:spPr>
        <p:txBody>
          <a:bodyPr wrap="square" rtlCol="0">
            <a:spAutoFit/>
          </a:bodyPr>
          <a:lstStyle/>
          <a:p>
            <a:pPr>
              <a:lnSpc>
                <a:spcPct val="150000"/>
              </a:lnSpc>
            </a:pPr>
            <a:r>
              <a:rPr kumimoji="1" lang="en-US" altLang="zh-CN" sz="2000" b="1" dirty="0">
                <a:solidFill>
                  <a:schemeClr val="accent1"/>
                </a:solidFill>
              </a:rPr>
              <a:t>FL</a:t>
            </a:r>
            <a:r>
              <a:rPr kumimoji="1" lang="zh-CN" altLang="en-US" b="1" dirty="0">
                <a:solidFill>
                  <a:schemeClr val="accent1"/>
                </a:solidFill>
              </a:rPr>
              <a:t>：一种分布式机器学习框架</a:t>
            </a:r>
            <a:endParaRPr kumimoji="1" lang="en-US" altLang="zh-CN" b="1" dirty="0">
              <a:solidFill>
                <a:schemeClr val="accent1"/>
              </a:solidFill>
            </a:endParaRPr>
          </a:p>
          <a:p>
            <a:pPr marL="285750" indent="-285750">
              <a:lnSpc>
                <a:spcPct val="150000"/>
              </a:lnSpc>
              <a:buFont typeface="Arial" panose="020B0604020202020204" pitchFamily="34" charset="0"/>
              <a:buChar char="•"/>
            </a:pPr>
            <a:r>
              <a:rPr kumimoji="1" lang="zh-CN" altLang="en-US" sz="1600" dirty="0"/>
              <a:t>客户端从服务器下载全局模型</a:t>
            </a:r>
            <a:endParaRPr kumimoji="1" lang="en-US" altLang="zh-CN" sz="1600" dirty="0"/>
          </a:p>
          <a:p>
            <a:pPr marL="285750" indent="-285750">
              <a:lnSpc>
                <a:spcPct val="150000"/>
              </a:lnSpc>
              <a:buFont typeface="Arial" panose="020B0604020202020204" pitchFamily="34" charset="0"/>
              <a:buChar char="•"/>
            </a:pPr>
            <a:r>
              <a:rPr kumimoji="1" lang="zh-CN" altLang="en-US" sz="1600" dirty="0"/>
              <a:t>客户端用本地数据训练本地模型</a:t>
            </a:r>
            <a:endParaRPr kumimoji="1" lang="en-US" altLang="zh-CN" sz="1600" dirty="0"/>
          </a:p>
          <a:p>
            <a:pPr marL="285750" indent="-285750">
              <a:lnSpc>
                <a:spcPct val="150000"/>
              </a:lnSpc>
              <a:buFont typeface="Arial" panose="020B0604020202020204" pitchFamily="34" charset="0"/>
              <a:buChar char="•"/>
            </a:pPr>
            <a:r>
              <a:rPr kumimoji="1" lang="zh-CN" altLang="en-US" sz="1600" dirty="0"/>
              <a:t>客户端上传更新后的本地模型</a:t>
            </a:r>
            <a:endParaRPr kumimoji="1" lang="en-US" altLang="zh-CN" sz="1600" dirty="0"/>
          </a:p>
          <a:p>
            <a:pPr marL="285750" indent="-285750">
              <a:lnSpc>
                <a:spcPct val="150000"/>
              </a:lnSpc>
              <a:buFont typeface="Arial" panose="020B0604020202020204" pitchFamily="34" charset="0"/>
              <a:buChar char="•"/>
            </a:pPr>
            <a:r>
              <a:rPr kumimoji="1" lang="zh-CN" altLang="en-US" sz="1600" dirty="0"/>
              <a:t>服务器聚合客户端上传的本地模型</a:t>
            </a:r>
            <a:endParaRPr kumimoji="1" lang="en-US" altLang="zh-CN" sz="1600" dirty="0"/>
          </a:p>
          <a:p>
            <a:pPr>
              <a:lnSpc>
                <a:spcPct val="150000"/>
              </a:lnSpc>
            </a:pPr>
            <a:endParaRPr kumimoji="1" lang="en-US" altLang="zh-CN" sz="1600" dirty="0"/>
          </a:p>
          <a:p>
            <a:pPr>
              <a:lnSpc>
                <a:spcPct val="150000"/>
              </a:lnSpc>
            </a:pPr>
            <a:r>
              <a:rPr kumimoji="1" lang="zh-CN" altLang="en-US" sz="1600" b="1" dirty="0">
                <a:solidFill>
                  <a:schemeClr val="accent5">
                    <a:lumMod val="75000"/>
                  </a:schemeClr>
                </a:solidFill>
              </a:rPr>
              <a:t>优势：</a:t>
            </a:r>
            <a:endParaRPr kumimoji="1" lang="en-US" altLang="zh-CN" sz="1600" b="1" dirty="0">
              <a:solidFill>
                <a:schemeClr val="accent5">
                  <a:lumMod val="75000"/>
                </a:schemeClr>
              </a:solidFill>
            </a:endParaRPr>
          </a:p>
          <a:p>
            <a:pPr marL="285750" indent="-285750">
              <a:lnSpc>
                <a:spcPct val="150000"/>
              </a:lnSpc>
              <a:buFont typeface="Arial" panose="020B0604020202020204" pitchFamily="34" charset="0"/>
              <a:buChar char="•"/>
            </a:pPr>
            <a:r>
              <a:rPr kumimoji="1" lang="zh-CN" altLang="en-US" sz="1600" dirty="0"/>
              <a:t>知识共享</a:t>
            </a:r>
            <a:r>
              <a:rPr kumimoji="1" lang="en-US" altLang="zh-CN" sz="1600" dirty="0"/>
              <a:t> </a:t>
            </a:r>
          </a:p>
          <a:p>
            <a:pPr marL="285750" indent="-285750">
              <a:lnSpc>
                <a:spcPct val="150000"/>
              </a:lnSpc>
              <a:buFont typeface="Arial" panose="020B0604020202020204" pitchFamily="34" charset="0"/>
              <a:buChar char="•"/>
            </a:pPr>
            <a:r>
              <a:rPr kumimoji="1" lang="zh-CN" altLang="en-US" sz="1600" dirty="0"/>
              <a:t>隐私保护</a:t>
            </a:r>
            <a:endParaRPr kumimoji="1" lang="en-US" altLang="zh-CN" sz="1600" dirty="0"/>
          </a:p>
        </p:txBody>
      </p:sp>
      <p:pic>
        <p:nvPicPr>
          <p:cNvPr id="52" name="图片 51">
            <a:extLst>
              <a:ext uri="{FF2B5EF4-FFF2-40B4-BE49-F238E27FC236}">
                <a16:creationId xmlns:a16="http://schemas.microsoft.com/office/drawing/2014/main" id="{BB53D9BE-4158-EE9F-42D1-0CD276A4C6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32" y="1463565"/>
            <a:ext cx="4714120" cy="4277049"/>
          </a:xfrm>
          <a:prstGeom prst="rect">
            <a:avLst/>
          </a:prstGeom>
        </p:spPr>
      </p:pic>
    </p:spTree>
    <p:extLst>
      <p:ext uri="{BB962C8B-B14F-4D97-AF65-F5344CB8AC3E}">
        <p14:creationId xmlns:p14="http://schemas.microsoft.com/office/powerpoint/2010/main" val="1653755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表, 雷达图&#10;&#10;描述已自动生成">
            <a:extLst>
              <a:ext uri="{FF2B5EF4-FFF2-40B4-BE49-F238E27FC236}">
                <a16:creationId xmlns:a16="http://schemas.microsoft.com/office/drawing/2014/main" id="{7F29C800-D0CB-0646-D4DD-8050D93C0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79" y="1205793"/>
            <a:ext cx="2807817" cy="2346035"/>
          </a:xfrm>
          <a:prstGeom prst="rect">
            <a:avLst/>
          </a:prstGeom>
        </p:spPr>
      </p:pic>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8</a:t>
            </a:fld>
            <a:endParaRPr lang="zh-CN" altLang="en-US"/>
          </a:p>
        </p:txBody>
      </p:sp>
      <p:sp>
        <p:nvSpPr>
          <p:cNvPr id="8" name="文本框 7">
            <a:extLst>
              <a:ext uri="{FF2B5EF4-FFF2-40B4-BE49-F238E27FC236}">
                <a16:creationId xmlns:a16="http://schemas.microsoft.com/office/drawing/2014/main" id="{19F9167D-34B5-4B00-9F39-8FF725DD5B70}"/>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sp>
        <p:nvSpPr>
          <p:cNvPr id="13" name="object 25">
            <a:extLst>
              <a:ext uri="{FF2B5EF4-FFF2-40B4-BE49-F238E27FC236}">
                <a16:creationId xmlns:a16="http://schemas.microsoft.com/office/drawing/2014/main" id="{6948E9D2-BB48-4AD7-A84B-6670D8BAC157}"/>
              </a:ext>
            </a:extLst>
          </p:cNvPr>
          <p:cNvSpPr txBox="1"/>
          <p:nvPr/>
        </p:nvSpPr>
        <p:spPr>
          <a:xfrm>
            <a:off x="875262" y="911488"/>
            <a:ext cx="6639635" cy="443711"/>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en-US" sz="2800" b="1" dirty="0">
                <a:solidFill>
                  <a:srgbClr val="44546A"/>
                </a:solidFill>
                <a:latin typeface="Calibri" panose="020F0502020204030204" pitchFamily="34" charset="0"/>
                <a:cs typeface="Calibri" panose="020F0502020204030204" pitchFamily="34" charset="0"/>
              </a:rPr>
              <a:t>Federated Graph Learning</a:t>
            </a:r>
          </a:p>
        </p:txBody>
      </p:sp>
      <p:grpSp>
        <p:nvGrpSpPr>
          <p:cNvPr id="14" name="object 21">
            <a:extLst>
              <a:ext uri="{FF2B5EF4-FFF2-40B4-BE49-F238E27FC236}">
                <a16:creationId xmlns:a16="http://schemas.microsoft.com/office/drawing/2014/main" id="{4B3FF7BB-BB8B-4DE1-B79B-37F6E9E7EA02}"/>
              </a:ext>
            </a:extLst>
          </p:cNvPr>
          <p:cNvGrpSpPr/>
          <p:nvPr/>
        </p:nvGrpSpPr>
        <p:grpSpPr>
          <a:xfrm>
            <a:off x="455246" y="1012935"/>
            <a:ext cx="374904" cy="381000"/>
            <a:chOff x="569976" y="1121663"/>
            <a:chExt cx="374904" cy="381000"/>
          </a:xfrm>
        </p:grpSpPr>
        <p:pic>
          <p:nvPicPr>
            <p:cNvPr id="15" name="object 22">
              <a:extLst>
                <a:ext uri="{FF2B5EF4-FFF2-40B4-BE49-F238E27FC236}">
                  <a16:creationId xmlns:a16="http://schemas.microsoft.com/office/drawing/2014/main" id="{FC230142-6259-4B2C-948E-E7A9EC9F282A}"/>
                </a:ext>
              </a:extLst>
            </p:cNvPr>
            <p:cNvPicPr/>
            <p:nvPr/>
          </p:nvPicPr>
          <p:blipFill>
            <a:blip r:embed="rId4" cstate="print"/>
            <a:stretch>
              <a:fillRect/>
            </a:stretch>
          </p:blipFill>
          <p:spPr>
            <a:xfrm>
              <a:off x="569976" y="1121663"/>
              <a:ext cx="374904" cy="381000"/>
            </a:xfrm>
            <a:prstGeom prst="rect">
              <a:avLst/>
            </a:prstGeom>
          </p:spPr>
        </p:pic>
        <p:sp>
          <p:nvSpPr>
            <p:cNvPr id="16" name="object 23">
              <a:extLst>
                <a:ext uri="{FF2B5EF4-FFF2-40B4-BE49-F238E27FC236}">
                  <a16:creationId xmlns:a16="http://schemas.microsoft.com/office/drawing/2014/main" id="{BE4CC8BF-1A96-42A6-B117-AE456243E060}"/>
                </a:ext>
              </a:extLst>
            </p:cNvPr>
            <p:cNvSpPr/>
            <p:nvPr/>
          </p:nvSpPr>
          <p:spPr>
            <a:xfrm>
              <a:off x="621032" y="1136149"/>
              <a:ext cx="272415" cy="276225"/>
            </a:xfrm>
            <a:custGeom>
              <a:avLst/>
              <a:gdLst/>
              <a:ahLst/>
              <a:cxnLst/>
              <a:rect l="l" t="t" r="r" b="b"/>
              <a:pathLst>
                <a:path w="272415" h="276225">
                  <a:moveTo>
                    <a:pt x="266096" y="0"/>
                  </a:moveTo>
                  <a:lnTo>
                    <a:pt x="6141" y="0"/>
                  </a:lnTo>
                  <a:lnTo>
                    <a:pt x="0" y="6141"/>
                  </a:lnTo>
                  <a:lnTo>
                    <a:pt x="0" y="269934"/>
                  </a:lnTo>
                  <a:lnTo>
                    <a:pt x="6141" y="276076"/>
                  </a:lnTo>
                  <a:lnTo>
                    <a:pt x="266096" y="276076"/>
                  </a:lnTo>
                  <a:lnTo>
                    <a:pt x="272237" y="269934"/>
                  </a:lnTo>
                  <a:lnTo>
                    <a:pt x="272237" y="13718"/>
                  </a:lnTo>
                  <a:lnTo>
                    <a:pt x="272237" y="6141"/>
                  </a:lnTo>
                  <a:lnTo>
                    <a:pt x="266096" y="0"/>
                  </a:lnTo>
                  <a:close/>
                </a:path>
              </a:pathLst>
            </a:custGeom>
            <a:solidFill>
              <a:srgbClr val="0070C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4" name="图片 3" descr="图示&#10;&#10;描述已自动生成">
            <a:extLst>
              <a:ext uri="{FF2B5EF4-FFF2-40B4-BE49-F238E27FC236}">
                <a16:creationId xmlns:a16="http://schemas.microsoft.com/office/drawing/2014/main" id="{E970A84E-FD2B-0B60-DAA2-B468D5CF8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954" y="3777321"/>
            <a:ext cx="3592278" cy="2044835"/>
          </a:xfrm>
          <a:prstGeom prst="rect">
            <a:avLst/>
          </a:prstGeom>
        </p:spPr>
      </p:pic>
      <p:pic>
        <p:nvPicPr>
          <p:cNvPr id="23" name="图片 22" descr="图示&#10;&#10;描述已自动生成">
            <a:extLst>
              <a:ext uri="{FF2B5EF4-FFF2-40B4-BE49-F238E27FC236}">
                <a16:creationId xmlns:a16="http://schemas.microsoft.com/office/drawing/2014/main" id="{5C271097-C9B3-A334-E04C-2AC441A44B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2083" y="1249198"/>
            <a:ext cx="3228605" cy="2344664"/>
          </a:xfrm>
          <a:prstGeom prst="rect">
            <a:avLst/>
          </a:prstGeom>
        </p:spPr>
      </p:pic>
      <p:pic>
        <p:nvPicPr>
          <p:cNvPr id="25" name="图片 24" descr="图示&#10;&#10;描述已自动生成">
            <a:extLst>
              <a:ext uri="{FF2B5EF4-FFF2-40B4-BE49-F238E27FC236}">
                <a16:creationId xmlns:a16="http://schemas.microsoft.com/office/drawing/2014/main" id="{C656B9A0-1BFA-D618-A67F-92127985BD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262" y="3728443"/>
            <a:ext cx="3000836" cy="2148506"/>
          </a:xfrm>
          <a:prstGeom prst="rect">
            <a:avLst/>
          </a:prstGeom>
        </p:spPr>
      </p:pic>
      <p:sp>
        <p:nvSpPr>
          <p:cNvPr id="26" name="object 25">
            <a:extLst>
              <a:ext uri="{FF2B5EF4-FFF2-40B4-BE49-F238E27FC236}">
                <a16:creationId xmlns:a16="http://schemas.microsoft.com/office/drawing/2014/main" id="{2CE120D7-CE61-9FDD-1C8A-D3C2501C8436}"/>
              </a:ext>
            </a:extLst>
          </p:cNvPr>
          <p:cNvSpPr txBox="1"/>
          <p:nvPr/>
        </p:nvSpPr>
        <p:spPr>
          <a:xfrm>
            <a:off x="1522270" y="3469643"/>
            <a:ext cx="1706819" cy="25904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zh-CN" altLang="en-US" sz="1600" b="1" dirty="0">
                <a:latin typeface="Calibri" panose="020F0502020204030204" pitchFamily="34" charset="0"/>
                <a:cs typeface="Calibri" panose="020F0502020204030204" pitchFamily="34" charset="0"/>
              </a:rPr>
              <a:t>水平图内联邦学习</a:t>
            </a:r>
            <a:endParaRPr lang="en-US" sz="1600" b="1" dirty="0">
              <a:latin typeface="Calibri" panose="020F0502020204030204" pitchFamily="34" charset="0"/>
              <a:cs typeface="Calibri" panose="020F0502020204030204" pitchFamily="34" charset="0"/>
            </a:endParaRPr>
          </a:p>
        </p:txBody>
      </p:sp>
      <p:sp>
        <p:nvSpPr>
          <p:cNvPr id="27" name="object 25">
            <a:extLst>
              <a:ext uri="{FF2B5EF4-FFF2-40B4-BE49-F238E27FC236}">
                <a16:creationId xmlns:a16="http://schemas.microsoft.com/office/drawing/2014/main" id="{EA45B4B5-588A-1FBE-D2CF-8FAB19C88F53}"/>
              </a:ext>
            </a:extLst>
          </p:cNvPr>
          <p:cNvSpPr txBox="1"/>
          <p:nvPr/>
        </p:nvSpPr>
        <p:spPr>
          <a:xfrm>
            <a:off x="5506947" y="3469642"/>
            <a:ext cx="1881635" cy="25904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zh-CN" altLang="en-US" sz="1600" b="1" dirty="0">
                <a:latin typeface="Calibri" panose="020F0502020204030204" pitchFamily="34" charset="0"/>
                <a:cs typeface="Calibri" panose="020F0502020204030204" pitchFamily="34" charset="0"/>
              </a:rPr>
              <a:t>垂直图内联邦学习</a:t>
            </a:r>
            <a:endParaRPr lang="en-US" sz="1600" b="1" dirty="0">
              <a:latin typeface="Calibri" panose="020F0502020204030204" pitchFamily="34" charset="0"/>
              <a:cs typeface="Calibri" panose="020F0502020204030204" pitchFamily="34" charset="0"/>
            </a:endParaRPr>
          </a:p>
        </p:txBody>
      </p:sp>
      <p:sp>
        <p:nvSpPr>
          <p:cNvPr id="28" name="object 25">
            <a:extLst>
              <a:ext uri="{FF2B5EF4-FFF2-40B4-BE49-F238E27FC236}">
                <a16:creationId xmlns:a16="http://schemas.microsoft.com/office/drawing/2014/main" id="{A4A4001E-4D29-2120-4D06-340AE5D829E1}"/>
              </a:ext>
            </a:extLst>
          </p:cNvPr>
          <p:cNvSpPr txBox="1"/>
          <p:nvPr/>
        </p:nvSpPr>
        <p:spPr>
          <a:xfrm>
            <a:off x="1644066" y="5924041"/>
            <a:ext cx="1585023" cy="25904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zh-CN" altLang="en-US" sz="1600" b="1" dirty="0">
                <a:latin typeface="Calibri" panose="020F0502020204030204" pitchFamily="34" charset="0"/>
                <a:cs typeface="Calibri" panose="020F0502020204030204" pitchFamily="34" charset="0"/>
              </a:rPr>
              <a:t>图结构联邦学习</a:t>
            </a:r>
            <a:endParaRPr lang="en-US" sz="1600" b="1" dirty="0">
              <a:latin typeface="Calibri" panose="020F0502020204030204" pitchFamily="34" charset="0"/>
              <a:cs typeface="Calibri" panose="020F0502020204030204" pitchFamily="34" charset="0"/>
            </a:endParaRPr>
          </a:p>
        </p:txBody>
      </p:sp>
      <p:sp>
        <p:nvSpPr>
          <p:cNvPr id="29" name="object 25">
            <a:extLst>
              <a:ext uri="{FF2B5EF4-FFF2-40B4-BE49-F238E27FC236}">
                <a16:creationId xmlns:a16="http://schemas.microsoft.com/office/drawing/2014/main" id="{22A6AAA3-F2D1-49FA-DE49-8220EDAD9AC8}"/>
              </a:ext>
            </a:extLst>
          </p:cNvPr>
          <p:cNvSpPr txBox="1"/>
          <p:nvPr/>
        </p:nvSpPr>
        <p:spPr>
          <a:xfrm>
            <a:off x="5650172" y="5924041"/>
            <a:ext cx="1311842" cy="25904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00"/>
              </a:spcBef>
            </a:pPr>
            <a:r>
              <a:rPr lang="zh-CN" altLang="en-US" sz="1600" b="1" dirty="0">
                <a:solidFill>
                  <a:schemeClr val="accent1"/>
                </a:solidFill>
                <a:latin typeface="Calibri" panose="020F0502020204030204" pitchFamily="34" charset="0"/>
                <a:cs typeface="Calibri" panose="020F0502020204030204" pitchFamily="34" charset="0"/>
              </a:rPr>
              <a:t>图间联邦学习</a:t>
            </a:r>
            <a:endParaRPr lang="en-US" sz="1600" b="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2206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F6AA6B-2798-4400-BDA2-1D09C62EEC83}"/>
              </a:ext>
            </a:extLst>
          </p:cNvPr>
          <p:cNvSpPr>
            <a:spLocks noGrp="1"/>
          </p:cNvSpPr>
          <p:nvPr>
            <p:ph type="sldNum" sz="quarter" idx="12"/>
          </p:nvPr>
        </p:nvSpPr>
        <p:spPr/>
        <p:txBody>
          <a:bodyPr/>
          <a:lstStyle/>
          <a:p>
            <a:fld id="{72A5E12F-523A-4D75-95A2-779F57F5D9E2}" type="slidenum">
              <a:rPr lang="zh-CN" altLang="en-US" smtClean="0"/>
              <a:t>9</a:t>
            </a:fld>
            <a:endParaRPr lang="zh-CN" altLang="en-US"/>
          </a:p>
        </p:txBody>
      </p:sp>
      <p:grpSp>
        <p:nvGrpSpPr>
          <p:cNvPr id="14" name="组合 13">
            <a:extLst>
              <a:ext uri="{FF2B5EF4-FFF2-40B4-BE49-F238E27FC236}">
                <a16:creationId xmlns:a16="http://schemas.microsoft.com/office/drawing/2014/main" id="{22C71D1B-0DA2-4B51-869C-0332D3278D77}"/>
              </a:ext>
            </a:extLst>
          </p:cNvPr>
          <p:cNvGrpSpPr/>
          <p:nvPr/>
        </p:nvGrpSpPr>
        <p:grpSpPr>
          <a:xfrm>
            <a:off x="370390" y="1000293"/>
            <a:ext cx="8403220" cy="3890205"/>
            <a:chOff x="370390" y="1000294"/>
            <a:chExt cx="8403220" cy="3873153"/>
          </a:xfrm>
        </p:grpSpPr>
        <p:sp>
          <p:nvSpPr>
            <p:cNvPr id="7" name="矩形 6">
              <a:extLst>
                <a:ext uri="{FF2B5EF4-FFF2-40B4-BE49-F238E27FC236}">
                  <a16:creationId xmlns:a16="http://schemas.microsoft.com/office/drawing/2014/main" id="{18AC44A7-1B7C-4B91-88F7-AD1770E50892}"/>
                </a:ext>
              </a:extLst>
            </p:cNvPr>
            <p:cNvSpPr/>
            <p:nvPr/>
          </p:nvSpPr>
          <p:spPr>
            <a:xfrm>
              <a:off x="370390" y="1523509"/>
              <a:ext cx="8403220" cy="334993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D725FA3-091D-4FA0-8591-63AEBC854D63}"/>
                </a:ext>
              </a:extLst>
            </p:cNvPr>
            <p:cNvSpPr/>
            <p:nvPr/>
          </p:nvSpPr>
          <p:spPr>
            <a:xfrm>
              <a:off x="370390" y="1000294"/>
              <a:ext cx="1932954" cy="523220"/>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相关工作</a:t>
              </a:r>
            </a:p>
          </p:txBody>
        </p:sp>
        <p:sp>
          <p:nvSpPr>
            <p:cNvPr id="12" name="页脚占位符 2">
              <a:extLst>
                <a:ext uri="{FF2B5EF4-FFF2-40B4-BE49-F238E27FC236}">
                  <a16:creationId xmlns:a16="http://schemas.microsoft.com/office/drawing/2014/main" id="{58E5AB90-98EC-447B-A9C4-69DD4E9F390F}"/>
                </a:ext>
              </a:extLst>
            </p:cNvPr>
            <p:cNvSpPr txBox="1">
              <a:spLocks/>
            </p:cNvSpPr>
            <p:nvPr/>
          </p:nvSpPr>
          <p:spPr>
            <a:xfrm>
              <a:off x="410456" y="1563700"/>
              <a:ext cx="8169191" cy="3237500"/>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spcBef>
                  <a:spcPts val="600"/>
                </a:spcBef>
                <a:spcAft>
                  <a:spcPts val="600"/>
                </a:spcAft>
              </a:pPr>
              <a:r>
                <a:rPr lang="zh-CN" altLang="en-US" sz="1600" b="1" dirty="0">
                  <a:solidFill>
                    <a:srgbClr val="6B2D0B"/>
                  </a:solidFill>
                  <a:latin typeface="微软雅黑" panose="020B0503020204020204" pitchFamily="34" charset="-122"/>
                  <a:ea typeface="微软雅黑" panose="020B0503020204020204" pitchFamily="34" charset="-122"/>
                </a:rPr>
                <a:t>水平图内联邦学习</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r>
                <a:rPr lang="en-US" altLang="zh-CN" sz="1600" dirty="0">
                  <a:solidFill>
                    <a:schemeClr val="tx1"/>
                  </a:solidFill>
                </a:rPr>
                <a:t>[1] Zhang K, Yang C, et al. </a:t>
              </a:r>
              <a:r>
                <a:rPr lang="en-US" altLang="zh-CN" sz="1600" b="1" i="1" dirty="0">
                  <a:solidFill>
                    <a:srgbClr val="02409A"/>
                  </a:solidFill>
                </a:rPr>
                <a:t>Subgraph federated learning with missing neighbor generation</a:t>
              </a:r>
              <a:r>
                <a:rPr lang="en-US" altLang="zh-CN" sz="1600" dirty="0">
                  <a:solidFill>
                    <a:schemeClr val="tx1"/>
                  </a:solidFill>
                </a:rPr>
                <a:t>. </a:t>
              </a:r>
              <a:r>
                <a:rPr lang="en-US" altLang="zh-CN" sz="1600" dirty="0" err="1">
                  <a:solidFill>
                    <a:schemeClr val="tx1"/>
                  </a:solidFill>
                </a:rPr>
                <a:t>NeurIPS</a:t>
              </a:r>
              <a:r>
                <a:rPr lang="en-US" altLang="zh-CN" sz="1600" dirty="0">
                  <a:solidFill>
                    <a:schemeClr val="tx1"/>
                  </a:solidFill>
                </a:rPr>
                <a:t> 2021</a:t>
              </a:r>
            </a:p>
            <a:p>
              <a:pPr marL="234000" indent="-457200" algn="l">
                <a:spcBef>
                  <a:spcPts val="600"/>
                </a:spcBef>
                <a:spcAft>
                  <a:spcPts val="600"/>
                </a:spcAft>
              </a:pPr>
              <a:r>
                <a:rPr lang="zh-CN" altLang="en-US" sz="1600" b="1" dirty="0">
                  <a:solidFill>
                    <a:srgbClr val="6B2D0B"/>
                  </a:solidFill>
                  <a:latin typeface="微软雅黑" panose="020B0503020204020204" pitchFamily="34" charset="-122"/>
                  <a:ea typeface="微软雅黑" panose="020B0503020204020204" pitchFamily="34" charset="-122"/>
                </a:rPr>
                <a:t>垂直图内联邦学习</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r>
                <a:rPr lang="en-US" altLang="zh-CN" sz="1600" dirty="0">
                  <a:solidFill>
                    <a:schemeClr val="tx1"/>
                  </a:solidFill>
                </a:rPr>
                <a:t>[2] Zhou J, Chen C, et al. </a:t>
              </a:r>
              <a:r>
                <a:rPr lang="en-US" altLang="zh-CN" sz="1600" b="1" i="1" dirty="0">
                  <a:solidFill>
                    <a:srgbClr val="02409A"/>
                  </a:solidFill>
                </a:rPr>
                <a:t>Vertically federated graph neural network for privacy-preserving node classification</a:t>
              </a:r>
              <a:r>
                <a:rPr lang="en-US" altLang="zh-CN" sz="1600" dirty="0">
                  <a:solidFill>
                    <a:schemeClr val="tx1"/>
                  </a:solidFill>
                </a:rPr>
                <a:t>. IJCAI 2022</a:t>
              </a:r>
            </a:p>
            <a:p>
              <a:pPr marL="234000" indent="-457200" algn="l">
                <a:spcBef>
                  <a:spcPts val="600"/>
                </a:spcBef>
                <a:spcAft>
                  <a:spcPts val="600"/>
                </a:spcAft>
              </a:pPr>
              <a:r>
                <a:rPr lang="zh-CN" altLang="en-US" sz="1600" b="1" dirty="0">
                  <a:solidFill>
                    <a:srgbClr val="6B2D0B"/>
                  </a:solidFill>
                  <a:latin typeface="微软雅黑" panose="020B0503020204020204" pitchFamily="34" charset="-122"/>
                  <a:ea typeface="微软雅黑" panose="020B0503020204020204" pitchFamily="34" charset="-122"/>
                </a:rPr>
                <a:t>图结构联邦学习</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r>
                <a:rPr lang="en-US" altLang="zh-CN" sz="1600" dirty="0">
                  <a:solidFill>
                    <a:schemeClr val="tx1"/>
                  </a:solidFill>
                </a:rPr>
                <a:t>[3] Chen F, Long G, et al. </a:t>
              </a:r>
              <a:r>
                <a:rPr lang="en-US" altLang="zh-CN" sz="1600" b="1" i="1" dirty="0">
                  <a:solidFill>
                    <a:srgbClr val="02409A"/>
                  </a:solidFill>
                </a:rPr>
                <a:t>Personalized federated learning with graph</a:t>
              </a:r>
              <a:r>
                <a:rPr lang="en-US" altLang="zh-CN" sz="1600" dirty="0">
                  <a:solidFill>
                    <a:schemeClr val="tx1"/>
                  </a:solidFill>
                </a:rPr>
                <a:t>.</a:t>
              </a:r>
              <a:r>
                <a:rPr lang="zh-CN" altLang="en-US" sz="1600" dirty="0">
                  <a:solidFill>
                    <a:schemeClr val="tx1"/>
                  </a:solidFill>
                </a:rPr>
                <a:t> </a:t>
              </a:r>
              <a:r>
                <a:rPr lang="en-US" altLang="zh-CN" sz="1600" dirty="0">
                  <a:solidFill>
                    <a:schemeClr val="tx1"/>
                  </a:solidFill>
                </a:rPr>
                <a:t>IJCAI</a:t>
              </a:r>
              <a:r>
                <a:rPr lang="zh-CN" altLang="en-US" sz="1600" dirty="0">
                  <a:solidFill>
                    <a:schemeClr val="tx1"/>
                  </a:solidFill>
                </a:rPr>
                <a:t> </a:t>
              </a:r>
              <a:r>
                <a:rPr lang="en-US" altLang="zh-CN" sz="1600" dirty="0">
                  <a:solidFill>
                    <a:schemeClr val="tx1"/>
                  </a:solidFill>
                </a:rPr>
                <a:t>2022</a:t>
              </a:r>
            </a:p>
            <a:p>
              <a:pPr marL="234000" indent="-457200" algn="l">
                <a:spcBef>
                  <a:spcPts val="600"/>
                </a:spcBef>
                <a:spcAft>
                  <a:spcPts val="600"/>
                </a:spcAft>
              </a:pPr>
              <a:r>
                <a:rPr lang="zh-CN" altLang="en-US" sz="1600" b="1" dirty="0">
                  <a:solidFill>
                    <a:srgbClr val="6B2D0B"/>
                  </a:solidFill>
                  <a:latin typeface="微软雅黑" panose="020B0503020204020204" pitchFamily="34" charset="-122"/>
                  <a:ea typeface="微软雅黑" panose="020B0503020204020204" pitchFamily="34" charset="-122"/>
                </a:rPr>
                <a:t>图间联邦学习</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r>
                <a:rPr lang="en-US" altLang="zh-CN" sz="1600" dirty="0">
                  <a:solidFill>
                    <a:schemeClr val="tx1"/>
                  </a:solidFill>
                </a:rPr>
                <a:t>[4] He C, </a:t>
              </a:r>
              <a:r>
                <a:rPr lang="en-US" altLang="zh-CN" sz="1600" dirty="0" err="1">
                  <a:solidFill>
                    <a:schemeClr val="tx1"/>
                  </a:solidFill>
                </a:rPr>
                <a:t>Ceyani</a:t>
              </a:r>
              <a:r>
                <a:rPr lang="en-US" altLang="zh-CN" sz="1600" dirty="0">
                  <a:solidFill>
                    <a:schemeClr val="tx1"/>
                  </a:solidFill>
                </a:rPr>
                <a:t> E, et al. </a:t>
              </a:r>
              <a:r>
                <a:rPr lang="en-US" altLang="zh-CN" sz="1600" b="1" i="1" dirty="0" err="1">
                  <a:solidFill>
                    <a:srgbClr val="02409A"/>
                  </a:solidFill>
                </a:rPr>
                <a:t>SpreadGNN</a:t>
              </a:r>
              <a:r>
                <a:rPr lang="en-US" altLang="zh-CN" sz="1600" b="1" i="1" dirty="0">
                  <a:solidFill>
                    <a:srgbClr val="02409A"/>
                  </a:solidFill>
                </a:rPr>
                <a:t>: Decentralized Multi-Task Federated Learning for Graph Neural Networks on Molecular Data</a:t>
              </a:r>
              <a:r>
                <a:rPr lang="en-US" altLang="zh-CN" sz="1600" dirty="0">
                  <a:solidFill>
                    <a:schemeClr val="tx1"/>
                  </a:solidFill>
                </a:rPr>
                <a:t>. AAAI 2022.</a:t>
              </a:r>
            </a:p>
            <a:p>
              <a:pPr marL="234000" indent="-457200" algn="l"/>
              <a:endParaRPr lang="en-US" altLang="zh-CN" sz="1600" dirty="0">
                <a:solidFill>
                  <a:schemeClr val="tx1"/>
                </a:solidFill>
              </a:endParaRPr>
            </a:p>
          </p:txBody>
        </p:sp>
      </p:grpSp>
      <p:grpSp>
        <p:nvGrpSpPr>
          <p:cNvPr id="4" name="组合 3">
            <a:extLst>
              <a:ext uri="{FF2B5EF4-FFF2-40B4-BE49-F238E27FC236}">
                <a16:creationId xmlns:a16="http://schemas.microsoft.com/office/drawing/2014/main" id="{B86BC464-D0AE-400D-8F95-A8952CDF0C26}"/>
              </a:ext>
            </a:extLst>
          </p:cNvPr>
          <p:cNvGrpSpPr/>
          <p:nvPr/>
        </p:nvGrpSpPr>
        <p:grpSpPr>
          <a:xfrm>
            <a:off x="370390" y="5090845"/>
            <a:ext cx="8403220" cy="1068507"/>
            <a:chOff x="370390" y="5379355"/>
            <a:chExt cx="8403220" cy="767781"/>
          </a:xfrm>
        </p:grpSpPr>
        <p:grpSp>
          <p:nvGrpSpPr>
            <p:cNvPr id="9" name="组合 8">
              <a:extLst>
                <a:ext uri="{FF2B5EF4-FFF2-40B4-BE49-F238E27FC236}">
                  <a16:creationId xmlns:a16="http://schemas.microsoft.com/office/drawing/2014/main" id="{BD1A98BE-6B56-4A19-A562-176080DE460B}"/>
                </a:ext>
              </a:extLst>
            </p:cNvPr>
            <p:cNvGrpSpPr/>
            <p:nvPr/>
          </p:nvGrpSpPr>
          <p:grpSpPr>
            <a:xfrm>
              <a:off x="370390" y="5379355"/>
              <a:ext cx="8403220" cy="767781"/>
              <a:chOff x="370390" y="5162115"/>
              <a:chExt cx="8403220" cy="767781"/>
            </a:xfrm>
          </p:grpSpPr>
          <p:sp>
            <p:nvSpPr>
              <p:cNvPr id="10" name="矩形 9">
                <a:extLst>
                  <a:ext uri="{FF2B5EF4-FFF2-40B4-BE49-F238E27FC236}">
                    <a16:creationId xmlns:a16="http://schemas.microsoft.com/office/drawing/2014/main" id="{2D759106-021E-46E0-B17B-01921FCA8663}"/>
                  </a:ext>
                </a:extLst>
              </p:cNvPr>
              <p:cNvSpPr/>
              <p:nvPr/>
            </p:nvSpPr>
            <p:spPr>
              <a:xfrm>
                <a:off x="370390" y="5162115"/>
                <a:ext cx="878005" cy="767780"/>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问题</a:t>
                </a:r>
              </a:p>
            </p:txBody>
          </p:sp>
          <p:sp>
            <p:nvSpPr>
              <p:cNvPr id="11" name="矩形 10">
                <a:extLst>
                  <a:ext uri="{FF2B5EF4-FFF2-40B4-BE49-F238E27FC236}">
                    <a16:creationId xmlns:a16="http://schemas.microsoft.com/office/drawing/2014/main" id="{B317B77E-E723-427C-A19F-5B803878AF5F}"/>
                  </a:ext>
                </a:extLst>
              </p:cNvPr>
              <p:cNvSpPr/>
              <p:nvPr/>
            </p:nvSpPr>
            <p:spPr>
              <a:xfrm>
                <a:off x="1248395" y="5162116"/>
                <a:ext cx="7525215" cy="767780"/>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页脚占位符 2">
              <a:extLst>
                <a:ext uri="{FF2B5EF4-FFF2-40B4-BE49-F238E27FC236}">
                  <a16:creationId xmlns:a16="http://schemas.microsoft.com/office/drawing/2014/main" id="{E9AC2650-7ACF-46BF-AB87-488909425C44}"/>
                </a:ext>
              </a:extLst>
            </p:cNvPr>
            <p:cNvSpPr txBox="1">
              <a:spLocks/>
            </p:cNvSpPr>
            <p:nvPr/>
          </p:nvSpPr>
          <p:spPr>
            <a:xfrm>
              <a:off x="1336867" y="5432975"/>
              <a:ext cx="7305398" cy="667056"/>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lgn="l">
                <a:lnSpc>
                  <a:spcPct val="125000"/>
                </a:lnSpc>
                <a:buFont typeface="Arial" panose="020B0604020202020204" pitchFamily="34" charset="0"/>
                <a:buChar char="•"/>
              </a:pPr>
              <a:r>
                <a:rPr lang="zh-CN" altLang="en-US" sz="1600" b="1" dirty="0">
                  <a:solidFill>
                    <a:schemeClr val="tx1"/>
                  </a:solidFill>
                </a:rPr>
                <a:t>大多数现有的工作考虑的是前三种图联邦学习，针对地更多的是图上的节点分类和链接预测，这并不能直接应用于图分类的环境</a:t>
              </a:r>
              <a:endParaRPr lang="en-US" altLang="zh-CN" sz="1600" b="1" dirty="0">
                <a:solidFill>
                  <a:schemeClr val="tx1"/>
                </a:solidFill>
              </a:endParaRPr>
            </a:p>
            <a:p>
              <a:pPr indent="180000" algn="l">
                <a:lnSpc>
                  <a:spcPct val="125000"/>
                </a:lnSpc>
                <a:buFont typeface="Arial" panose="020B0604020202020204" pitchFamily="34" charset="0"/>
                <a:buChar char="•"/>
              </a:pPr>
              <a:endParaRPr lang="en-US" altLang="zh-CN" sz="1600" b="1" dirty="0">
                <a:solidFill>
                  <a:schemeClr val="tx1"/>
                </a:solidFill>
              </a:endParaRPr>
            </a:p>
          </p:txBody>
        </p:sp>
      </p:grpSp>
      <p:sp>
        <p:nvSpPr>
          <p:cNvPr id="5" name="文本框 4">
            <a:extLst>
              <a:ext uri="{FF2B5EF4-FFF2-40B4-BE49-F238E27FC236}">
                <a16:creationId xmlns:a16="http://schemas.microsoft.com/office/drawing/2014/main" id="{E5119B8E-A219-4A14-6679-8AF0F0F9F0A9}"/>
              </a:ext>
            </a:extLst>
          </p:cNvPr>
          <p:cNvSpPr txBox="1"/>
          <p:nvPr/>
        </p:nvSpPr>
        <p:spPr>
          <a:xfrm>
            <a:off x="428281" y="199434"/>
            <a:ext cx="4553622" cy="523220"/>
          </a:xfrm>
          <a:prstGeom prst="rect">
            <a:avLst/>
          </a:prstGeom>
          <a:noFill/>
        </p:spPr>
        <p:txBody>
          <a:bodyPr wrap="square" rtlCol="0">
            <a:spAutoFit/>
          </a:bodyPr>
          <a:lstStyle/>
          <a:p>
            <a:r>
              <a:rPr lang="zh-CN" altLang="en-US" sz="2800" b="1" spc="-5" dirty="0">
                <a:solidFill>
                  <a:srgbClr val="FFFFFF"/>
                </a:solidFill>
                <a:latin typeface="Arial"/>
                <a:ea typeface="+mj-ea"/>
                <a:cs typeface="Arial"/>
              </a:rPr>
              <a:t>研究背景</a:t>
            </a:r>
          </a:p>
        </p:txBody>
      </p:sp>
    </p:spTree>
    <p:extLst>
      <p:ext uri="{BB962C8B-B14F-4D97-AF65-F5344CB8AC3E}">
        <p14:creationId xmlns:p14="http://schemas.microsoft.com/office/powerpoint/2010/main" val="374592239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29155</TotalTime>
  <Words>1992</Words>
  <Application>Microsoft Office PowerPoint</Application>
  <PresentationFormat>全屏显示(4:3)</PresentationFormat>
  <Paragraphs>269</Paragraphs>
  <Slides>27</Slides>
  <Notes>26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-apple-system</vt:lpstr>
      <vt:lpstr>Arial MT</vt:lpstr>
      <vt:lpstr>等线</vt:lpstr>
      <vt:lpstr>思源黑体 CN</vt:lpstr>
      <vt:lpstr>微软雅黑</vt:lpstr>
      <vt:lpstr>Arial</vt:lpstr>
      <vt:lpstr>Calibri</vt:lpstr>
      <vt:lpstr>Cambria</vt:lpstr>
      <vt:lpstr>Cambria Math</vt:lpstr>
      <vt:lpstr>Corbel</vt:lpstr>
      <vt:lpstr>Georgia</vt:lpstr>
      <vt:lpstr>Segoe UI Symbol</vt:lpstr>
      <vt:lpstr>Symbol</vt:lpstr>
      <vt:lpstr>Times New Roman</vt:lpstr>
      <vt:lpstr>Trebuchet MS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王佳伟</dc:creator>
  <cp:lastModifiedBy>Wang Jiawei</cp:lastModifiedBy>
  <cp:revision>2323</cp:revision>
  <dcterms:created xsi:type="dcterms:W3CDTF">2021-05-16T02:35:10Z</dcterms:created>
  <dcterms:modified xsi:type="dcterms:W3CDTF">2022-09-23T03:08:35Z</dcterms:modified>
</cp:coreProperties>
</file>